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1" r:id="rId28"/>
  </p:sldIdLst>
  <p:sldSz cx="9144000" cy="5143500"/>
  <p:notesSz cx="6858000" cy="9144000"/>
  <p:embeddedFontLst>
    <p:embeddedFont>
      <p:font typeface="Raleway"/>
      <p:regular r:id="rId32"/>
    </p:embeddedFont>
    <p:embeddedFont>
      <p:font typeface="Lato" panose="020F0502020204030203"/>
      <p:regular r:id="rId33"/>
    </p:embeddedFont>
    <p:embeddedFont>
      <p:font typeface="Maven Pro"/>
      <p:regular r:id="rId34"/>
      <p:bold r:id="rId35"/>
    </p:embeddedFont>
    <p:embeddedFont>
      <p:font typeface="Nunito"/>
      <p:regular r:id="rId36"/>
      <p:bold r:id="rId37"/>
      <p:italic r:id="rId38"/>
      <p:boldItalic r:id="rId39"/>
    </p:embeddedFont>
    <p:embeddedFont>
      <p:font typeface="Trebuchet MS" panose="020B0603020202020204"/>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45EF6C7-1591-4FF6-8689-3112CDBB67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font" Target="fonts/font12.fntdata"/><Relationship Id="rId42" Type="http://schemas.openxmlformats.org/officeDocument/2006/relationships/font" Target="fonts/font11.fntdata"/><Relationship Id="rId41" Type="http://schemas.openxmlformats.org/officeDocument/2006/relationships/font" Target="fonts/font10.fntdata"/><Relationship Id="rId40" Type="http://schemas.openxmlformats.org/officeDocument/2006/relationships/font" Target="fonts/font9.fntdata"/><Relationship Id="rId4" Type="http://schemas.openxmlformats.org/officeDocument/2006/relationships/notesMaster" Target="notesMasters/notesMaster1.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 name="Shape 82"/>
        <p:cNvGrpSpPr/>
        <p:nvPr/>
      </p:nvGrpSpPr>
      <p:grpSpPr>
        <a:xfrm>
          <a:off x="0" y="0"/>
          <a:ext cx="0" cy="0"/>
          <a:chOff x="0" y="0"/>
          <a:chExt cx="0" cy="0"/>
        </a:xfrm>
      </p:grpSpPr>
      <p:sp>
        <p:nvSpPr>
          <p:cNvPr id="83" name="Google Shape;83;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57"/>
        <p:cNvGrpSpPr/>
        <p:nvPr/>
      </p:nvGrpSpPr>
      <p:grpSpPr>
        <a:xfrm>
          <a:off x="0" y="0"/>
          <a:ext cx="0" cy="0"/>
          <a:chOff x="0" y="0"/>
          <a:chExt cx="0" cy="0"/>
        </a:xfrm>
      </p:grpSpPr>
      <p:sp>
        <p:nvSpPr>
          <p:cNvPr id="158" name="Google Shape;158;g8a2bc4f4e2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a2bc4f4e2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g8a2bc4f4e2_0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8a2bc4f4e2_0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9" name="Shape 179"/>
        <p:cNvGrpSpPr/>
        <p:nvPr/>
      </p:nvGrpSpPr>
      <p:grpSpPr>
        <a:xfrm>
          <a:off x="0" y="0"/>
          <a:ext cx="0" cy="0"/>
          <a:chOff x="0" y="0"/>
          <a:chExt cx="0" cy="0"/>
        </a:xfrm>
      </p:grpSpPr>
      <p:sp>
        <p:nvSpPr>
          <p:cNvPr id="180" name="Google Shape;180;g8a2bc4f4e2_0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a2bc4f4e2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 name="Shape 186"/>
        <p:cNvGrpSpPr/>
        <p:nvPr/>
      </p:nvGrpSpPr>
      <p:grpSpPr>
        <a:xfrm>
          <a:off x="0" y="0"/>
          <a:ext cx="0" cy="0"/>
          <a:chOff x="0" y="0"/>
          <a:chExt cx="0" cy="0"/>
        </a:xfrm>
      </p:grpSpPr>
      <p:sp>
        <p:nvSpPr>
          <p:cNvPr id="187" name="Google Shape;187;g8a2bc4f4e2_0_1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8a2bc4f4e2_0_1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0" name="Shape 200"/>
        <p:cNvGrpSpPr/>
        <p:nvPr/>
      </p:nvGrpSpPr>
      <p:grpSpPr>
        <a:xfrm>
          <a:off x="0" y="0"/>
          <a:ext cx="0" cy="0"/>
          <a:chOff x="0" y="0"/>
          <a:chExt cx="0" cy="0"/>
        </a:xfrm>
      </p:grpSpPr>
      <p:sp>
        <p:nvSpPr>
          <p:cNvPr id="201" name="Google Shape;201;g8a2bc4f4e2_0_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a2bc4f4e2_0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7" name="Shape 207"/>
        <p:cNvGrpSpPr/>
        <p:nvPr/>
      </p:nvGrpSpPr>
      <p:grpSpPr>
        <a:xfrm>
          <a:off x="0" y="0"/>
          <a:ext cx="0" cy="0"/>
          <a:chOff x="0" y="0"/>
          <a:chExt cx="0" cy="0"/>
        </a:xfrm>
      </p:grpSpPr>
      <p:sp>
        <p:nvSpPr>
          <p:cNvPr id="208" name="Google Shape;208;g8a2bc4f4e2_0_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8a2bc4f4e2_0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4" name="Shape 214"/>
        <p:cNvGrpSpPr/>
        <p:nvPr/>
      </p:nvGrpSpPr>
      <p:grpSpPr>
        <a:xfrm>
          <a:off x="0" y="0"/>
          <a:ext cx="0" cy="0"/>
          <a:chOff x="0" y="0"/>
          <a:chExt cx="0" cy="0"/>
        </a:xfrm>
      </p:grpSpPr>
      <p:sp>
        <p:nvSpPr>
          <p:cNvPr id="215" name="Google Shape;215;g8a2bc4f4e2_0_1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a2bc4f4e2_0_1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3" name="Shape 223"/>
        <p:cNvGrpSpPr/>
        <p:nvPr/>
      </p:nvGrpSpPr>
      <p:grpSpPr>
        <a:xfrm>
          <a:off x="0" y="0"/>
          <a:ext cx="0" cy="0"/>
          <a:chOff x="0" y="0"/>
          <a:chExt cx="0" cy="0"/>
        </a:xfrm>
      </p:grpSpPr>
      <p:sp>
        <p:nvSpPr>
          <p:cNvPr id="224" name="Google Shape;224;g8a2bc4f4e2_0_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8a2bc4f4e2_0_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7" name="Shape 247"/>
        <p:cNvGrpSpPr/>
        <p:nvPr/>
      </p:nvGrpSpPr>
      <p:grpSpPr>
        <a:xfrm>
          <a:off x="0" y="0"/>
          <a:ext cx="0" cy="0"/>
          <a:chOff x="0" y="0"/>
          <a:chExt cx="0" cy="0"/>
        </a:xfrm>
      </p:grpSpPr>
      <p:sp>
        <p:nvSpPr>
          <p:cNvPr id="248" name="Google Shape;248;g8adade04ff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adade04ff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4" name="Shape 254"/>
        <p:cNvGrpSpPr/>
        <p:nvPr/>
      </p:nvGrpSpPr>
      <p:grpSpPr>
        <a:xfrm>
          <a:off x="0" y="0"/>
          <a:ext cx="0" cy="0"/>
          <a:chOff x="0" y="0"/>
          <a:chExt cx="0" cy="0"/>
        </a:xfrm>
      </p:grpSpPr>
      <p:sp>
        <p:nvSpPr>
          <p:cNvPr id="255" name="Google Shape;255;g8adade04ff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8adade04ff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0" name="Shape 90"/>
        <p:cNvGrpSpPr/>
        <p:nvPr/>
      </p:nvGrpSpPr>
      <p:grpSpPr>
        <a:xfrm>
          <a:off x="0" y="0"/>
          <a:ext cx="0" cy="0"/>
          <a:chOff x="0" y="0"/>
          <a:chExt cx="0" cy="0"/>
        </a:xfrm>
      </p:grpSpPr>
      <p:sp>
        <p:nvSpPr>
          <p:cNvPr id="91" name="Google Shape;91;g820c44da95_0_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820c44da95_0_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2" name="Shape 262"/>
        <p:cNvGrpSpPr/>
        <p:nvPr/>
      </p:nvGrpSpPr>
      <p:grpSpPr>
        <a:xfrm>
          <a:off x="0" y="0"/>
          <a:ext cx="0" cy="0"/>
          <a:chOff x="0" y="0"/>
          <a:chExt cx="0" cy="0"/>
        </a:xfrm>
      </p:grpSpPr>
      <p:sp>
        <p:nvSpPr>
          <p:cNvPr id="263" name="Google Shape;263;g8adade04ff_0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8adade04ff_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9" name="Shape 269"/>
        <p:cNvGrpSpPr/>
        <p:nvPr/>
      </p:nvGrpSpPr>
      <p:grpSpPr>
        <a:xfrm>
          <a:off x="0" y="0"/>
          <a:ext cx="0" cy="0"/>
          <a:chOff x="0" y="0"/>
          <a:chExt cx="0" cy="0"/>
        </a:xfrm>
      </p:grpSpPr>
      <p:sp>
        <p:nvSpPr>
          <p:cNvPr id="270" name="Google Shape;270;g8ac6f00004_0_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ac6f00004_0_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5" name="Shape 275"/>
        <p:cNvGrpSpPr/>
        <p:nvPr/>
      </p:nvGrpSpPr>
      <p:grpSpPr>
        <a:xfrm>
          <a:off x="0" y="0"/>
          <a:ext cx="0" cy="0"/>
          <a:chOff x="0" y="0"/>
          <a:chExt cx="0" cy="0"/>
        </a:xfrm>
      </p:grpSpPr>
      <p:sp>
        <p:nvSpPr>
          <p:cNvPr id="276" name="Google Shape;276;g8a2bc4f4e2_0_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a2bc4f4e2_0_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2" name="Shape 282"/>
        <p:cNvGrpSpPr/>
        <p:nvPr/>
      </p:nvGrpSpPr>
      <p:grpSpPr>
        <a:xfrm>
          <a:off x="0" y="0"/>
          <a:ext cx="0" cy="0"/>
          <a:chOff x="0" y="0"/>
          <a:chExt cx="0" cy="0"/>
        </a:xfrm>
      </p:grpSpPr>
      <p:sp>
        <p:nvSpPr>
          <p:cNvPr id="283" name="Google Shape;283;g8a2bc4f4e2_0_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a2bc4f4e2_0_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9" name="Shape 289"/>
        <p:cNvGrpSpPr/>
        <p:nvPr/>
      </p:nvGrpSpPr>
      <p:grpSpPr>
        <a:xfrm>
          <a:off x="0" y="0"/>
          <a:ext cx="0" cy="0"/>
          <a:chOff x="0" y="0"/>
          <a:chExt cx="0" cy="0"/>
        </a:xfrm>
      </p:grpSpPr>
      <p:sp>
        <p:nvSpPr>
          <p:cNvPr id="290" name="Google Shape;290;g8ac6f00004_0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8ac6f00004_0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1" name="Shape 301"/>
        <p:cNvGrpSpPr/>
        <p:nvPr/>
      </p:nvGrpSpPr>
      <p:grpSpPr>
        <a:xfrm>
          <a:off x="0" y="0"/>
          <a:ext cx="0" cy="0"/>
          <a:chOff x="0" y="0"/>
          <a:chExt cx="0" cy="0"/>
        </a:xfrm>
      </p:grpSpPr>
      <p:sp>
        <p:nvSpPr>
          <p:cNvPr id="302" name="Google Shape;302;g8a2bc4f4e2_0_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a2bc4f4e2_0_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g820c44da95_0_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820c44da95_0_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 name="Shape 104"/>
        <p:cNvGrpSpPr/>
        <p:nvPr/>
      </p:nvGrpSpPr>
      <p:grpSpPr>
        <a:xfrm>
          <a:off x="0" y="0"/>
          <a:ext cx="0" cy="0"/>
          <a:chOff x="0" y="0"/>
          <a:chExt cx="0" cy="0"/>
        </a:xfrm>
      </p:grpSpPr>
      <p:sp>
        <p:nvSpPr>
          <p:cNvPr id="105" name="Google Shape;105;g820c44da95_0_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820c44da95_0_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 name="Shape 111"/>
        <p:cNvGrpSpPr/>
        <p:nvPr/>
      </p:nvGrpSpPr>
      <p:grpSpPr>
        <a:xfrm>
          <a:off x="0" y="0"/>
          <a:ext cx="0" cy="0"/>
          <a:chOff x="0" y="0"/>
          <a:chExt cx="0" cy="0"/>
        </a:xfrm>
      </p:grpSpPr>
      <p:sp>
        <p:nvSpPr>
          <p:cNvPr id="112" name="Google Shape;112;g8a2bc4f4e2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8a2bc4f4e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 name="Shape 118"/>
        <p:cNvGrpSpPr/>
        <p:nvPr/>
      </p:nvGrpSpPr>
      <p:grpSpPr>
        <a:xfrm>
          <a:off x="0" y="0"/>
          <a:ext cx="0" cy="0"/>
          <a:chOff x="0" y="0"/>
          <a:chExt cx="0" cy="0"/>
        </a:xfrm>
      </p:grpSpPr>
      <p:sp>
        <p:nvSpPr>
          <p:cNvPr id="119" name="Google Shape;119;g8a2bc4f4e2_0_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8a2bc4f4e2_0_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6" name="Shape 126"/>
        <p:cNvGrpSpPr/>
        <p:nvPr/>
      </p:nvGrpSpPr>
      <p:grpSpPr>
        <a:xfrm>
          <a:off x="0" y="0"/>
          <a:ext cx="0" cy="0"/>
          <a:chOff x="0" y="0"/>
          <a:chExt cx="0" cy="0"/>
        </a:xfrm>
      </p:grpSpPr>
      <p:sp>
        <p:nvSpPr>
          <p:cNvPr id="127" name="Google Shape;127;g8a2bc4f4e2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8a2bc4f4e2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Google Shape;135;g8a2bc4f4e2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8a2bc4f4e2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 name="Shape 144"/>
        <p:cNvGrpSpPr/>
        <p:nvPr/>
      </p:nvGrpSpPr>
      <p:grpSpPr>
        <a:xfrm>
          <a:off x="0" y="0"/>
          <a:ext cx="0" cy="0"/>
          <a:chOff x="0" y="0"/>
          <a:chExt cx="0" cy="0"/>
        </a:xfrm>
      </p:grpSpPr>
      <p:sp>
        <p:nvSpPr>
          <p:cNvPr id="145" name="Google Shape;145;g8a2bc4f4e2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8a2bc4f4e2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lt2"/>
        </a:solidFill>
        <a:effectLst/>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 name="Google Shape;14;p2"/>
          <p:cNvSpPr txBox="1"/>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7" name="Google Shape;77;p11"/>
          <p:cNvSpPr txBox="1"/>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80" name="Shape 80"/>
        <p:cNvGrpSpPr/>
        <p:nvPr/>
      </p:nvGrpSpPr>
      <p:grpSpPr>
        <a:xfrm>
          <a:off x="0" y="0"/>
          <a:ext cx="0" cy="0"/>
          <a:chOff x="0" y="0"/>
          <a:chExt cx="0" cy="0"/>
        </a:xfrm>
      </p:grpSpPr>
      <p:sp>
        <p:nvSpPr>
          <p:cNvPr id="81" name="Google Shape;81;p12"/>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 name="Google Shape;21;p3"/>
          <p:cNvSpPr txBox="1"/>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 name="Google Shape;28;p4"/>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30" name="Google Shape;30;p4"/>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 name="Google Shape;36;p5"/>
          <p:cNvSpPr txBox="1"/>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38" name="Google Shape;38;p5"/>
          <p:cNvSpPr txBox="1"/>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39" name="Google Shape;39;p5"/>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 name="Google Shape;45;p6"/>
          <p:cNvSpPr txBox="1"/>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 name="Google Shape;52;p7"/>
          <p:cNvSpPr txBox="1"/>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54" name="Google Shape;54;p7"/>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9" name="Google Shape;59;p8"/>
          <p:cNvSpPr txBox="1"/>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 name="Google Shape;66;p9"/>
          <p:cNvSpPr txBox="1"/>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69" name="Google Shape;69;p9"/>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70" name="Shape 70"/>
        <p:cNvGrpSpPr/>
        <p:nvPr/>
      </p:nvGrpSpPr>
      <p:grpSpPr>
        <a:xfrm>
          <a:off x="0" y="0"/>
          <a:ext cx="0" cy="0"/>
          <a:chOff x="0" y="0"/>
          <a:chExt cx="0" cy="0"/>
        </a:xfrm>
      </p:grpSpPr>
      <p:sp>
        <p:nvSpPr>
          <p:cNvPr id="71" name="Google Shape;71;p10"/>
          <p:cNvSpPr txBox="1"/>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p:txBody>
      </p:sp>
      <p:sp>
        <p:nvSpPr>
          <p:cNvPr id="72" name="Google Shape;72;p10"/>
          <p:cNvSpPr txBox="1"/>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panose="020F0502020204030203"/>
              <a:buChar char="●"/>
              <a:defRPr sz="1300">
                <a:solidFill>
                  <a:schemeClr val="accent1"/>
                </a:solidFill>
                <a:latin typeface="Lato" panose="020F0502020204030203"/>
                <a:ea typeface="Lato" panose="020F0502020204030203"/>
                <a:cs typeface="Lato" panose="020F0502020204030203"/>
                <a:sym typeface="Lato" panose="020F0502020204030203"/>
              </a:defRPr>
            </a:lvl1pPr>
            <a:lvl2pPr marL="914400" lvl="1"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2pPr>
            <a:lvl3pPr marL="1371600" lvl="2"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3pPr>
            <a:lvl4pPr marL="1828800" lvl="3"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4pPr>
            <a:lvl5pPr marL="2286000" lvl="4"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5pPr>
            <a:lvl6pPr marL="2743200" lvl="5"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6pPr>
            <a:lvl7pPr marL="3200400" lvl="6"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7pPr>
            <a:lvl8pPr marL="3657600" lvl="7"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8pPr>
            <a:lvl9pPr marL="4114800" lvl="8" indent="-298450">
              <a:lnSpc>
                <a:spcPct val="115000"/>
              </a:lnSpc>
              <a:spcBef>
                <a:spcPts val="1600"/>
              </a:spcBef>
              <a:spcAft>
                <a:spcPts val="160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panose="020F0502020204030203"/>
                <a:ea typeface="Lato" panose="020F0502020204030203"/>
                <a:cs typeface="Lato" panose="020F0502020204030203"/>
                <a:sym typeface="Lato" panose="020F0502020204030203"/>
              </a:defRPr>
            </a:lvl1pPr>
            <a:lvl2pPr lvl="1" algn="r">
              <a:buNone/>
              <a:defRPr sz="1000">
                <a:solidFill>
                  <a:schemeClr val="accent1"/>
                </a:solidFill>
                <a:latin typeface="Lato" panose="020F0502020204030203"/>
                <a:ea typeface="Lato" panose="020F0502020204030203"/>
                <a:cs typeface="Lato" panose="020F0502020204030203"/>
                <a:sym typeface="Lato" panose="020F0502020204030203"/>
              </a:defRPr>
            </a:lvl2pPr>
            <a:lvl3pPr lvl="2" algn="r">
              <a:buNone/>
              <a:defRPr sz="1000">
                <a:solidFill>
                  <a:schemeClr val="accent1"/>
                </a:solidFill>
                <a:latin typeface="Lato" panose="020F0502020204030203"/>
                <a:ea typeface="Lato" panose="020F0502020204030203"/>
                <a:cs typeface="Lato" panose="020F0502020204030203"/>
                <a:sym typeface="Lato" panose="020F0502020204030203"/>
              </a:defRPr>
            </a:lvl3pPr>
            <a:lvl4pPr lvl="3" algn="r">
              <a:buNone/>
              <a:defRPr sz="1000">
                <a:solidFill>
                  <a:schemeClr val="accent1"/>
                </a:solidFill>
                <a:latin typeface="Lato" panose="020F0502020204030203"/>
                <a:ea typeface="Lato" panose="020F0502020204030203"/>
                <a:cs typeface="Lato" panose="020F0502020204030203"/>
                <a:sym typeface="Lato" panose="020F0502020204030203"/>
              </a:defRPr>
            </a:lvl4pPr>
            <a:lvl5pPr lvl="4" algn="r">
              <a:buNone/>
              <a:defRPr sz="1000">
                <a:solidFill>
                  <a:schemeClr val="accent1"/>
                </a:solidFill>
                <a:latin typeface="Lato" panose="020F0502020204030203"/>
                <a:ea typeface="Lato" panose="020F0502020204030203"/>
                <a:cs typeface="Lato" panose="020F0502020204030203"/>
                <a:sym typeface="Lato" panose="020F0502020204030203"/>
              </a:defRPr>
            </a:lvl5pPr>
            <a:lvl6pPr lvl="5" algn="r">
              <a:buNone/>
              <a:defRPr sz="1000">
                <a:solidFill>
                  <a:schemeClr val="accent1"/>
                </a:solidFill>
                <a:latin typeface="Lato" panose="020F0502020204030203"/>
                <a:ea typeface="Lato" panose="020F0502020204030203"/>
                <a:cs typeface="Lato" panose="020F0502020204030203"/>
                <a:sym typeface="Lato" panose="020F0502020204030203"/>
              </a:defRPr>
            </a:lvl6pPr>
            <a:lvl7pPr lvl="6" algn="r">
              <a:buNone/>
              <a:defRPr sz="1000">
                <a:solidFill>
                  <a:schemeClr val="accent1"/>
                </a:solidFill>
                <a:latin typeface="Lato" panose="020F0502020204030203"/>
                <a:ea typeface="Lato" panose="020F0502020204030203"/>
                <a:cs typeface="Lato" panose="020F0502020204030203"/>
                <a:sym typeface="Lato" panose="020F0502020204030203"/>
              </a:defRPr>
            </a:lvl7pPr>
            <a:lvl8pPr lvl="7" algn="r">
              <a:buNone/>
              <a:defRPr sz="1000">
                <a:solidFill>
                  <a:schemeClr val="accent1"/>
                </a:solidFill>
                <a:latin typeface="Lato" panose="020F0502020204030203"/>
                <a:ea typeface="Lato" panose="020F0502020204030203"/>
                <a:cs typeface="Lato" panose="020F0502020204030203"/>
                <a:sym typeface="Lato" panose="020F0502020204030203"/>
              </a:defRPr>
            </a:lvl8pPr>
            <a:lvl9pPr lvl="8" algn="r">
              <a:buNone/>
              <a:defRPr sz="1000">
                <a:solidFill>
                  <a:schemeClr val="accen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3.xml"/><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xml"/><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1.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3.xml"/><Relationship Id="rId7" Type="http://schemas.openxmlformats.org/officeDocument/2006/relationships/image" Target="../media/image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xml"/><Relationship Id="rId2" Type="http://schemas.openxmlformats.org/officeDocument/2006/relationships/image" Target="../media/image1.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1.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1.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1.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1.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85" name="Shape 85"/>
        <p:cNvGrpSpPr/>
        <p:nvPr/>
      </p:nvGrpSpPr>
      <p:grpSpPr>
        <a:xfrm>
          <a:off x="0" y="0"/>
          <a:ext cx="0" cy="0"/>
          <a:chOff x="0" y="0"/>
          <a:chExt cx="0" cy="0"/>
        </a:xfrm>
      </p:grpSpPr>
      <p:sp>
        <p:nvSpPr>
          <p:cNvPr id="86" name="Google Shape;86;p13"/>
          <p:cNvSpPr txBox="1"/>
          <p:nvPr>
            <p:ph type="ctrTitle"/>
          </p:nvPr>
        </p:nvSpPr>
        <p:spPr>
          <a:xfrm>
            <a:off x="690725" y="578800"/>
            <a:ext cx="7688100" cy="16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500">
                <a:latin typeface="Arial" panose="020B0604020202020204"/>
                <a:ea typeface="Arial" panose="020B0604020202020204"/>
                <a:cs typeface="Arial" panose="020B0604020202020204"/>
                <a:sym typeface="Arial" panose="020B0604020202020204"/>
              </a:rPr>
              <a:t>ROS based SLAM implementation for Autonomous</a:t>
            </a:r>
            <a:endParaRPr sz="3500">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r>
              <a:rPr lang="en-GB" sz="3500">
                <a:latin typeface="Arial" panose="020B0604020202020204"/>
                <a:ea typeface="Arial" panose="020B0604020202020204"/>
                <a:cs typeface="Arial" panose="020B0604020202020204"/>
                <a:sym typeface="Arial" panose="020B0604020202020204"/>
              </a:rPr>
              <a:t>navigation </a:t>
            </a:r>
            <a:endParaRPr sz="3500">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p>
          <a:p>
            <a:pPr marL="0" lvl="0" indent="0" algn="l" rtl="0">
              <a:spcBef>
                <a:spcPts val="0"/>
              </a:spcBef>
              <a:spcAft>
                <a:spcPts val="0"/>
              </a:spcAft>
              <a:buNone/>
            </a:pPr>
          </a:p>
        </p:txBody>
      </p:sp>
      <p:sp>
        <p:nvSpPr>
          <p:cNvPr id="87" name="Google Shape;87;p13"/>
          <p:cNvSpPr txBox="1"/>
          <p:nvPr>
            <p:ph type="subTitle" idx="1"/>
          </p:nvPr>
        </p:nvSpPr>
        <p:spPr>
          <a:xfrm>
            <a:off x="727950" y="2285150"/>
            <a:ext cx="7688100" cy="240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a:solidFill>
                  <a:schemeClr val="lt1"/>
                </a:solidFill>
                <a:latin typeface="Maven Pro"/>
                <a:ea typeface="Maven Pro"/>
                <a:cs typeface="Maven Pro"/>
                <a:sym typeface="Maven Pro"/>
              </a:rPr>
              <a:t>By</a:t>
            </a:r>
            <a:endParaRPr sz="1400">
              <a:solidFill>
                <a:schemeClr val="lt1"/>
              </a:solidFill>
              <a:latin typeface="Maven Pro"/>
              <a:ea typeface="Maven Pro"/>
              <a:cs typeface="Maven Pro"/>
              <a:sym typeface="Maven Pro"/>
            </a:endParaRPr>
          </a:p>
          <a:p>
            <a:pPr marL="0" lvl="0" indent="0" algn="ctr" rtl="0">
              <a:spcBef>
                <a:spcPts val="0"/>
              </a:spcBef>
              <a:spcAft>
                <a:spcPts val="0"/>
              </a:spcAft>
              <a:buNone/>
            </a:pPr>
            <a:r>
              <a:rPr lang="en-GB" sz="1800" b="1">
                <a:solidFill>
                  <a:srgbClr val="000000"/>
                </a:solidFill>
                <a:latin typeface="Maven Pro"/>
                <a:ea typeface="Maven Pro"/>
                <a:cs typeface="Maven Pro"/>
                <a:sym typeface="Maven Pro"/>
              </a:rPr>
              <a:t>By</a:t>
            </a:r>
            <a:endParaRPr sz="1800" b="1">
              <a:solidFill>
                <a:srgbClr val="000000"/>
              </a:solidFill>
              <a:latin typeface="Maven Pro"/>
              <a:ea typeface="Maven Pro"/>
              <a:cs typeface="Maven Pro"/>
              <a:sym typeface="Maven Pro"/>
            </a:endParaRPr>
          </a:p>
          <a:p>
            <a:pPr marL="0" lvl="0" indent="0" algn="ctr" rtl="0">
              <a:spcBef>
                <a:spcPts val="0"/>
              </a:spcBef>
              <a:spcAft>
                <a:spcPts val="0"/>
              </a:spcAft>
              <a:buNone/>
            </a:pPr>
            <a:r>
              <a:rPr lang="en-GB" sz="1800" b="1">
                <a:solidFill>
                  <a:srgbClr val="000000"/>
                </a:solidFill>
                <a:latin typeface="Maven Pro"/>
                <a:ea typeface="Maven Pro"/>
                <a:cs typeface="Maven Pro"/>
                <a:sym typeface="Maven Pro"/>
              </a:rPr>
              <a:t>Sumegh Thale </a:t>
            </a:r>
            <a:r>
              <a:rPr lang="en-GB" sz="1800" b="1">
                <a:solidFill>
                  <a:srgbClr val="000000"/>
                </a:solidFill>
                <a:latin typeface="Maven Pro"/>
                <a:ea typeface="Maven Pro"/>
                <a:cs typeface="Maven Pro"/>
                <a:sym typeface="Maven Pro"/>
              </a:rPr>
              <a:t>(16EE1027)</a:t>
            </a:r>
            <a:endParaRPr sz="1800" b="1">
              <a:solidFill>
                <a:srgbClr val="000000"/>
              </a:solidFill>
              <a:latin typeface="Maven Pro"/>
              <a:ea typeface="Maven Pro"/>
              <a:cs typeface="Maven Pro"/>
              <a:sym typeface="Maven Pro"/>
            </a:endParaRPr>
          </a:p>
          <a:p>
            <a:pPr marL="0" lvl="0" indent="0" algn="ctr" rtl="0">
              <a:spcBef>
                <a:spcPts val="0"/>
              </a:spcBef>
              <a:spcAft>
                <a:spcPts val="0"/>
              </a:spcAft>
              <a:buNone/>
            </a:pPr>
            <a:r>
              <a:rPr lang="en-GB" sz="1800" b="1">
                <a:solidFill>
                  <a:srgbClr val="000000"/>
                </a:solidFill>
                <a:latin typeface="Maven Pro"/>
                <a:ea typeface="Maven Pro"/>
                <a:cs typeface="Maven Pro"/>
                <a:sym typeface="Maven Pro"/>
              </a:rPr>
              <a:t>Mihir Prabhu </a:t>
            </a:r>
            <a:r>
              <a:rPr lang="en-GB" sz="1800" b="1">
                <a:solidFill>
                  <a:srgbClr val="000000"/>
                </a:solidFill>
                <a:latin typeface="Maven Pro"/>
                <a:ea typeface="Maven Pro"/>
                <a:cs typeface="Maven Pro"/>
                <a:sym typeface="Maven Pro"/>
              </a:rPr>
              <a:t>(16EE1084)</a:t>
            </a:r>
            <a:endParaRPr sz="1800" b="1">
              <a:solidFill>
                <a:srgbClr val="000000"/>
              </a:solidFill>
              <a:latin typeface="Maven Pro"/>
              <a:ea typeface="Maven Pro"/>
              <a:cs typeface="Maven Pro"/>
              <a:sym typeface="Maven Pro"/>
            </a:endParaRPr>
          </a:p>
          <a:p>
            <a:pPr marL="0" lvl="0" indent="0" algn="ctr" rtl="0">
              <a:spcBef>
                <a:spcPts val="0"/>
              </a:spcBef>
              <a:spcAft>
                <a:spcPts val="0"/>
              </a:spcAft>
              <a:buNone/>
            </a:pPr>
            <a:r>
              <a:rPr lang="en-GB" sz="1800" b="1">
                <a:solidFill>
                  <a:srgbClr val="000000"/>
                </a:solidFill>
                <a:latin typeface="Maven Pro"/>
                <a:ea typeface="Maven Pro"/>
                <a:cs typeface="Maven Pro"/>
                <a:sym typeface="Maven Pro"/>
              </a:rPr>
              <a:t>Pranjali Thakur </a:t>
            </a:r>
            <a:r>
              <a:rPr lang="en-GB" sz="1800" b="1">
                <a:solidFill>
                  <a:srgbClr val="000000"/>
                </a:solidFill>
                <a:latin typeface="Maven Pro"/>
                <a:ea typeface="Maven Pro"/>
                <a:cs typeface="Maven Pro"/>
                <a:sym typeface="Maven Pro"/>
              </a:rPr>
              <a:t>(16EE1078)</a:t>
            </a:r>
            <a:endParaRPr sz="1800" b="1">
              <a:solidFill>
                <a:srgbClr val="000000"/>
              </a:solidFill>
              <a:latin typeface="Maven Pro"/>
              <a:ea typeface="Maven Pro"/>
              <a:cs typeface="Maven Pro"/>
              <a:sym typeface="Maven Pro"/>
            </a:endParaRPr>
          </a:p>
          <a:p>
            <a:pPr marL="0" lvl="0" indent="0" algn="ctr" rtl="0">
              <a:spcBef>
                <a:spcPts val="0"/>
              </a:spcBef>
              <a:spcAft>
                <a:spcPts val="0"/>
              </a:spcAft>
              <a:buNone/>
            </a:pPr>
            <a:r>
              <a:rPr lang="en-GB" sz="1400">
                <a:solidFill>
                  <a:srgbClr val="000000"/>
                </a:solidFill>
                <a:latin typeface="Maven Pro"/>
                <a:ea typeface="Maven Pro"/>
                <a:cs typeface="Maven Pro"/>
                <a:sym typeface="Maven Pro"/>
              </a:rPr>
              <a:t>Under the Guidance of</a:t>
            </a:r>
            <a:endParaRPr sz="1400">
              <a:solidFill>
                <a:srgbClr val="000000"/>
              </a:solidFill>
              <a:latin typeface="Maven Pro"/>
              <a:ea typeface="Maven Pro"/>
              <a:cs typeface="Maven Pro"/>
              <a:sym typeface="Maven Pro"/>
            </a:endParaRPr>
          </a:p>
          <a:p>
            <a:pPr marL="0" lvl="0" indent="0" algn="ctr" rtl="0">
              <a:spcBef>
                <a:spcPts val="0"/>
              </a:spcBef>
              <a:spcAft>
                <a:spcPts val="0"/>
              </a:spcAft>
              <a:buNone/>
            </a:pPr>
            <a:r>
              <a:rPr lang="en-GB" sz="1800" b="1">
                <a:solidFill>
                  <a:srgbClr val="000000"/>
                </a:solidFill>
                <a:latin typeface="Maven Pro"/>
                <a:ea typeface="Maven Pro"/>
                <a:cs typeface="Maven Pro"/>
                <a:sym typeface="Maven Pro"/>
              </a:rPr>
              <a:t>Mr. Pratik Kadam</a:t>
            </a:r>
            <a:endParaRPr sz="1800" b="1">
              <a:solidFill>
                <a:srgbClr val="000000"/>
              </a:solidFill>
              <a:latin typeface="Maven Pro"/>
              <a:ea typeface="Maven Pro"/>
              <a:cs typeface="Maven Pro"/>
              <a:sym typeface="Maven Pro"/>
            </a:endParaRPr>
          </a:p>
          <a:p>
            <a:pPr marL="0" lvl="0" indent="0" algn="ctr" rtl="0">
              <a:spcBef>
                <a:spcPts val="0"/>
              </a:spcBef>
              <a:spcAft>
                <a:spcPts val="0"/>
              </a:spcAft>
              <a:buNone/>
            </a:pPr>
            <a:endParaRPr sz="1800" b="1">
              <a:solidFill>
                <a:srgbClr val="000000"/>
              </a:solidFill>
              <a:latin typeface="Maven Pro"/>
              <a:ea typeface="Maven Pro"/>
              <a:cs typeface="Maven Pro"/>
              <a:sym typeface="Maven Pro"/>
            </a:endParaRPr>
          </a:p>
          <a:p>
            <a:pPr marL="0" lvl="0" indent="0" algn="ctr" rtl="0">
              <a:spcBef>
                <a:spcPts val="0"/>
              </a:spcBef>
              <a:spcAft>
                <a:spcPts val="0"/>
              </a:spcAft>
              <a:buNone/>
            </a:pPr>
            <a:r>
              <a:rPr lang="en-GB">
                <a:solidFill>
                  <a:srgbClr val="000000"/>
                </a:solidFill>
                <a:latin typeface="Arial" panose="020B0604020202020204"/>
                <a:ea typeface="Arial" panose="020B0604020202020204"/>
                <a:cs typeface="Arial" panose="020B0604020202020204"/>
                <a:sym typeface="Arial" panose="020B0604020202020204"/>
              </a:rPr>
              <a:t>Department of Electronics Engineering Ramrao Adik Institute of Technology, Nerul, Navi Mumbai</a:t>
            </a:r>
            <a:endParaRPr sz="1800" b="1">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sz="1500" u="sng">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a:solidFill>
                <a:srgbClr val="000000"/>
              </a:solidFill>
            </a:endParaRPr>
          </a:p>
        </p:txBody>
      </p:sp>
      <p:sp>
        <p:nvSpPr>
          <p:cNvPr id="88" name="Google Shape;88;p13"/>
          <p:cNvSpPr/>
          <p:nvPr/>
        </p:nvSpPr>
        <p:spPr>
          <a:xfrm>
            <a:off x="728150" y="1154200"/>
            <a:ext cx="1014600" cy="356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9" name="Google Shape;89;p13"/>
          <p:cNvPicPr preferRelativeResize="0"/>
          <p:nvPr/>
        </p:nvPicPr>
        <p:blipFill>
          <a:blip r:embed="rId1"/>
          <a:stretch>
            <a:fillRect/>
          </a:stretch>
        </p:blipFill>
        <p:spPr>
          <a:xfrm>
            <a:off x="7224625" y="0"/>
            <a:ext cx="1558651" cy="743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60" name="Shape 160"/>
        <p:cNvGrpSpPr/>
        <p:nvPr/>
      </p:nvGrpSpPr>
      <p:grpSpPr>
        <a:xfrm>
          <a:off x="0" y="0"/>
          <a:ext cx="0" cy="0"/>
          <a:chOff x="0" y="0"/>
          <a:chExt cx="0" cy="0"/>
        </a:xfrm>
      </p:grpSpPr>
      <p:sp>
        <p:nvSpPr>
          <p:cNvPr id="161" name="Google Shape;161;p22"/>
          <p:cNvSpPr txBox="1"/>
          <p:nvPr>
            <p:ph type="title"/>
          </p:nvPr>
        </p:nvSpPr>
        <p:spPr>
          <a:xfrm>
            <a:off x="729450" y="11857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IS SLAM?</a:t>
            </a:r>
            <a:endParaRPr lang="en-GB"/>
          </a:p>
        </p:txBody>
      </p:sp>
      <p:sp>
        <p:nvSpPr>
          <p:cNvPr id="162" name="Google Shape;162;p22"/>
          <p:cNvSpPr txBox="1"/>
          <p:nvPr>
            <p:ph type="body" idx="1"/>
          </p:nvPr>
        </p:nvSpPr>
        <p:spPr>
          <a:xfrm>
            <a:off x="729450" y="1720950"/>
            <a:ext cx="76887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900">
                <a:solidFill>
                  <a:srgbClr val="000000"/>
                </a:solidFill>
                <a:latin typeface="Arial" panose="020B0604020202020204"/>
                <a:ea typeface="Arial" panose="020B0604020202020204"/>
                <a:cs typeface="Arial" panose="020B0604020202020204"/>
                <a:sym typeface="Arial" panose="020B0604020202020204"/>
              </a:rPr>
              <a:t>SLAM can be divided into two parts:</a:t>
            </a:r>
            <a:endParaRPr sz="1900">
              <a:solidFill>
                <a:srgbClr val="000000"/>
              </a:solidFill>
              <a:latin typeface="Arial" panose="020B0604020202020204"/>
              <a:ea typeface="Arial" panose="020B0604020202020204"/>
              <a:cs typeface="Arial" panose="020B0604020202020204"/>
              <a:sym typeface="Arial" panose="020B0604020202020204"/>
            </a:endParaRPr>
          </a:p>
          <a:p>
            <a:pPr marL="457200" lvl="0" indent="-349250" algn="l" rtl="0">
              <a:lnSpc>
                <a:spcPct val="100000"/>
              </a:lnSpc>
              <a:spcBef>
                <a:spcPts val="0"/>
              </a:spcBef>
              <a:spcAft>
                <a:spcPts val="0"/>
              </a:spcAft>
              <a:buClr>
                <a:srgbClr val="000000"/>
              </a:buClr>
              <a:buSzPts val="1900"/>
              <a:buFont typeface="Arial" panose="020B0604020202020204"/>
              <a:buAutoNum type="arabicPeriod"/>
            </a:pPr>
            <a:r>
              <a:rPr lang="en-GB" sz="1900">
                <a:solidFill>
                  <a:srgbClr val="000000"/>
                </a:solidFill>
                <a:latin typeface="Arial" panose="020B0604020202020204"/>
                <a:ea typeface="Arial" panose="020B0604020202020204"/>
                <a:cs typeface="Arial" panose="020B0604020202020204"/>
                <a:sym typeface="Arial" panose="020B0604020202020204"/>
              </a:rPr>
              <a:t>Mapping</a:t>
            </a:r>
            <a:endParaRPr sz="1900">
              <a:solidFill>
                <a:srgbClr val="000000"/>
              </a:solidFill>
              <a:latin typeface="Arial" panose="020B0604020202020204"/>
              <a:ea typeface="Arial" panose="020B0604020202020204"/>
              <a:cs typeface="Arial" panose="020B0604020202020204"/>
              <a:sym typeface="Arial" panose="020B0604020202020204"/>
            </a:endParaRPr>
          </a:p>
          <a:p>
            <a:pPr marL="457200" lvl="0" indent="-349250" algn="l" rtl="0">
              <a:lnSpc>
                <a:spcPct val="150000"/>
              </a:lnSpc>
              <a:spcBef>
                <a:spcPts val="0"/>
              </a:spcBef>
              <a:spcAft>
                <a:spcPts val="0"/>
              </a:spcAft>
              <a:buClr>
                <a:srgbClr val="000000"/>
              </a:buClr>
              <a:buSzPts val="1900"/>
              <a:buFont typeface="Arial" panose="020B0604020202020204"/>
              <a:buAutoNum type="arabicPeriod"/>
            </a:pPr>
            <a:r>
              <a:rPr lang="en-GB" sz="1900">
                <a:solidFill>
                  <a:srgbClr val="000000"/>
                </a:solidFill>
                <a:latin typeface="Arial" panose="020B0604020202020204"/>
                <a:ea typeface="Arial" panose="020B0604020202020204"/>
                <a:cs typeface="Arial" panose="020B0604020202020204"/>
                <a:sym typeface="Arial" panose="020B0604020202020204"/>
              </a:rPr>
              <a:t>Localization</a:t>
            </a:r>
            <a:endParaRPr sz="1900">
              <a:solidFill>
                <a:srgbClr val="000000"/>
              </a:solidFill>
              <a:latin typeface="Arial" panose="020B0604020202020204"/>
              <a:ea typeface="Arial" panose="020B0604020202020204"/>
              <a:cs typeface="Arial" panose="020B0604020202020204"/>
              <a:sym typeface="Arial" panose="020B0604020202020204"/>
            </a:endParaRPr>
          </a:p>
          <a:p>
            <a:pPr marL="457200" lvl="0" indent="-342900" algn="l" rtl="0">
              <a:lnSpc>
                <a:spcPct val="100000"/>
              </a:lnSpc>
              <a:spcBef>
                <a:spcPts val="0"/>
              </a:spcBef>
              <a:spcAft>
                <a:spcPts val="0"/>
              </a:spcAft>
              <a:buClr>
                <a:srgbClr val="000000"/>
              </a:buClr>
              <a:buSzPts val="1800"/>
              <a:buFont typeface="Arial" panose="020B0604020202020204"/>
              <a:buChar char="●"/>
            </a:pPr>
            <a:r>
              <a:rPr lang="en-GB" sz="1800">
                <a:solidFill>
                  <a:srgbClr val="000000"/>
                </a:solidFill>
                <a:latin typeface="Arial" panose="020B0604020202020204"/>
                <a:ea typeface="Arial" panose="020B0604020202020204"/>
                <a:cs typeface="Arial" panose="020B0604020202020204"/>
                <a:sym typeface="Arial" panose="020B0604020202020204"/>
              </a:rPr>
              <a:t>It is used for mapping of the unknown environment.</a:t>
            </a:r>
            <a:endParaRPr sz="1800">
              <a:solidFill>
                <a:srgbClr val="000000"/>
              </a:solidFill>
              <a:latin typeface="Arial" panose="020B0604020202020204"/>
              <a:ea typeface="Arial" panose="020B0604020202020204"/>
              <a:cs typeface="Arial" panose="020B0604020202020204"/>
              <a:sym typeface="Arial" panose="020B0604020202020204"/>
            </a:endParaRPr>
          </a:p>
          <a:p>
            <a:pPr marL="457200" marR="0" lvl="0" indent="-336550" algn="l" rtl="0">
              <a:lnSpc>
                <a:spcPct val="10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Once the mapping of environment is performed the robot needs to navigate itself</a:t>
            </a:r>
            <a:endParaRPr sz="1700">
              <a:solidFill>
                <a:srgbClr val="000000"/>
              </a:solidFill>
              <a:latin typeface="Arial" panose="020B0604020202020204"/>
              <a:ea typeface="Arial" panose="020B0604020202020204"/>
              <a:cs typeface="Arial" panose="020B0604020202020204"/>
              <a:sym typeface="Arial" panose="020B0604020202020204"/>
            </a:endParaRPr>
          </a:p>
        </p:txBody>
      </p:sp>
      <p:pic>
        <p:nvPicPr>
          <p:cNvPr id="163" name="Google Shape;163;p22"/>
          <p:cNvPicPr preferRelativeResize="0"/>
          <p:nvPr/>
        </p:nvPicPr>
        <p:blipFill>
          <a:blip r:embed="rId1"/>
          <a:stretch>
            <a:fillRect/>
          </a:stretch>
        </p:blipFill>
        <p:spPr>
          <a:xfrm>
            <a:off x="519600" y="3616075"/>
            <a:ext cx="8236751" cy="1426575"/>
          </a:xfrm>
          <a:prstGeom prst="rect">
            <a:avLst/>
          </a:prstGeom>
          <a:noFill/>
          <a:ln>
            <a:noFill/>
          </a:ln>
        </p:spPr>
      </p:pic>
      <p:pic>
        <p:nvPicPr>
          <p:cNvPr id="164" name="Google Shape;164;p22"/>
          <p:cNvPicPr preferRelativeResize="0"/>
          <p:nvPr/>
        </p:nvPicPr>
        <p:blipFill>
          <a:blip r:embed="rId2"/>
          <a:stretch>
            <a:fillRect/>
          </a:stretch>
        </p:blipFill>
        <p:spPr>
          <a:xfrm>
            <a:off x="5254075" y="509250"/>
            <a:ext cx="3502270" cy="2261100"/>
          </a:xfrm>
          <a:prstGeom prst="rect">
            <a:avLst/>
          </a:prstGeom>
          <a:noFill/>
          <a:ln>
            <a:noFill/>
          </a:ln>
        </p:spPr>
      </p:pic>
      <p:sp>
        <p:nvSpPr>
          <p:cNvPr id="165" name="Google Shape;165;p22"/>
          <p:cNvSpPr txBox="1"/>
          <p:nvPr/>
        </p:nvSpPr>
        <p:spPr>
          <a:xfrm>
            <a:off x="5561800" y="1438350"/>
            <a:ext cx="10266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Mapping</a:t>
            </a:r>
            <a:endParaRPr>
              <a:latin typeface="Lato" panose="020F0502020204030203"/>
              <a:ea typeface="Lato" panose="020F0502020204030203"/>
              <a:cs typeface="Lato" panose="020F0502020204030203"/>
              <a:sym typeface="Lato" panose="020F0502020204030203"/>
            </a:endParaRPr>
          </a:p>
        </p:txBody>
      </p:sp>
      <p:sp>
        <p:nvSpPr>
          <p:cNvPr id="166" name="Google Shape;166;p22"/>
          <p:cNvSpPr txBox="1"/>
          <p:nvPr/>
        </p:nvSpPr>
        <p:spPr>
          <a:xfrm>
            <a:off x="6700536" y="1438350"/>
            <a:ext cx="685500" cy="2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SLAM</a:t>
            </a:r>
            <a:endParaRPr>
              <a:latin typeface="Lato" panose="020F0502020204030203"/>
              <a:ea typeface="Lato" panose="020F0502020204030203"/>
              <a:cs typeface="Lato" panose="020F0502020204030203"/>
              <a:sym typeface="Lato" panose="020F0502020204030203"/>
            </a:endParaRPr>
          </a:p>
        </p:txBody>
      </p:sp>
      <p:sp>
        <p:nvSpPr>
          <p:cNvPr id="167" name="Google Shape;167;p22"/>
          <p:cNvSpPr txBox="1"/>
          <p:nvPr/>
        </p:nvSpPr>
        <p:spPr>
          <a:xfrm>
            <a:off x="7591300" y="1438375"/>
            <a:ext cx="12006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Locali</a:t>
            </a:r>
            <a:r>
              <a:rPr lang="en-GB"/>
              <a:t>z</a:t>
            </a:r>
            <a:r>
              <a:rPr lang="en-GB">
                <a:latin typeface="Lato" panose="020F0502020204030203"/>
                <a:ea typeface="Lato" panose="020F0502020204030203"/>
                <a:cs typeface="Lato" panose="020F0502020204030203"/>
                <a:sym typeface="Lato" panose="020F0502020204030203"/>
              </a:rPr>
              <a:t>ation</a:t>
            </a:r>
            <a:endParaRPr>
              <a:latin typeface="Lato" panose="020F0502020204030203"/>
              <a:ea typeface="Lato" panose="020F0502020204030203"/>
              <a:cs typeface="Lato" panose="020F0502020204030203"/>
              <a:sym typeface="Lato" panose="020F0502020204030203"/>
            </a:endParaRPr>
          </a:p>
        </p:txBody>
      </p:sp>
      <p:pic>
        <p:nvPicPr>
          <p:cNvPr id="168" name="Google Shape;168;p22"/>
          <p:cNvPicPr preferRelativeResize="0"/>
          <p:nvPr/>
        </p:nvPicPr>
        <p:blipFill>
          <a:blip r:embed="rId3"/>
          <a:stretch>
            <a:fillRect/>
          </a:stretch>
        </p:blipFill>
        <p:spPr>
          <a:xfrm>
            <a:off x="7791700" y="0"/>
            <a:ext cx="1121395" cy="535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REQUIREMENTS FOR SLAM:</a:t>
            </a:r>
            <a:endParaRPr lang="en-GB"/>
          </a:p>
        </p:txBody>
      </p:sp>
      <p:sp>
        <p:nvSpPr>
          <p:cNvPr id="174" name="Google Shape;174;p23"/>
          <p:cNvSpPr txBox="1"/>
          <p:nvPr>
            <p:ph type="body" idx="1"/>
          </p:nvPr>
        </p:nvSpPr>
        <p:spPr>
          <a:xfrm>
            <a:off x="727650" y="2051325"/>
            <a:ext cx="7688700" cy="226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panose="020B0604020202020204"/>
              <a:buChar char="●"/>
            </a:pPr>
            <a:r>
              <a:rPr lang="en-GB" sz="1800">
                <a:solidFill>
                  <a:srgbClr val="000000"/>
                </a:solidFill>
                <a:latin typeface="Arial" panose="020B0604020202020204"/>
                <a:ea typeface="Arial" panose="020B0604020202020204"/>
                <a:cs typeface="Arial" panose="020B0604020202020204"/>
                <a:sym typeface="Arial" panose="020B0604020202020204"/>
              </a:rPr>
              <a:t>A Laser range finder device : Microsoft kinect </a:t>
            </a:r>
            <a:endParaRPr sz="1800">
              <a:solidFill>
                <a:srgbClr val="000000"/>
              </a:solidFill>
              <a:latin typeface="Arial" panose="020B0604020202020204"/>
              <a:ea typeface="Arial" panose="020B0604020202020204"/>
              <a:cs typeface="Arial" panose="020B0604020202020204"/>
              <a:sym typeface="Arial" panose="020B0604020202020204"/>
            </a:endParaRPr>
          </a:p>
          <a:p>
            <a:pPr marL="457200" lvl="0" indent="-342900" algn="l" rtl="0">
              <a:spcBef>
                <a:spcPts val="0"/>
              </a:spcBef>
              <a:spcAft>
                <a:spcPts val="0"/>
              </a:spcAft>
              <a:buClr>
                <a:srgbClr val="000000"/>
              </a:buClr>
              <a:buSzPts val="1800"/>
              <a:buFont typeface="Arial" panose="020B0604020202020204"/>
              <a:buChar char="●"/>
            </a:pPr>
            <a:r>
              <a:rPr lang="en-GB" sz="1800">
                <a:solidFill>
                  <a:srgbClr val="000000"/>
                </a:solidFill>
                <a:latin typeface="Arial" panose="020B0604020202020204"/>
                <a:ea typeface="Arial" panose="020B0604020202020204"/>
                <a:cs typeface="Arial" panose="020B0604020202020204"/>
                <a:sym typeface="Arial" panose="020B0604020202020204"/>
              </a:rPr>
              <a:t>Wheel encoders for odometry data</a:t>
            </a:r>
            <a:endParaRPr sz="1800">
              <a:solidFill>
                <a:srgbClr val="000000"/>
              </a:solidFill>
              <a:latin typeface="Arial" panose="020B0604020202020204"/>
              <a:ea typeface="Arial" panose="020B0604020202020204"/>
              <a:cs typeface="Arial" panose="020B0604020202020204"/>
              <a:sym typeface="Arial" panose="020B0604020202020204"/>
            </a:endParaRPr>
          </a:p>
          <a:p>
            <a:pPr marL="457200" lvl="0" indent="-342900" algn="l" rtl="0">
              <a:spcBef>
                <a:spcPts val="0"/>
              </a:spcBef>
              <a:spcAft>
                <a:spcPts val="0"/>
              </a:spcAft>
              <a:buClr>
                <a:srgbClr val="000000"/>
              </a:buClr>
              <a:buSzPts val="1800"/>
              <a:buFont typeface="Arial" panose="020B0604020202020204"/>
              <a:buChar char="●"/>
            </a:pPr>
            <a:r>
              <a:rPr lang="en-GB" sz="1800">
                <a:solidFill>
                  <a:srgbClr val="000000"/>
                </a:solidFill>
                <a:latin typeface="Arial" panose="020B0604020202020204"/>
                <a:ea typeface="Arial" panose="020B0604020202020204"/>
                <a:cs typeface="Arial" panose="020B0604020202020204"/>
                <a:sym typeface="Arial" panose="020B0604020202020204"/>
              </a:rPr>
              <a:t>IMU sensor</a:t>
            </a:r>
            <a:endParaRPr sz="1800">
              <a:solidFill>
                <a:srgbClr val="000000"/>
              </a:solidFill>
              <a:latin typeface="Arial" panose="020B0604020202020204"/>
              <a:ea typeface="Arial" panose="020B0604020202020204"/>
              <a:cs typeface="Arial" panose="020B0604020202020204"/>
              <a:sym typeface="Arial" panose="020B0604020202020204"/>
            </a:endParaRPr>
          </a:p>
        </p:txBody>
      </p:sp>
      <p:pic>
        <p:nvPicPr>
          <p:cNvPr id="175" name="Google Shape;175;p23"/>
          <p:cNvPicPr preferRelativeResize="0"/>
          <p:nvPr/>
        </p:nvPicPr>
        <p:blipFill>
          <a:blip r:embed="rId1"/>
          <a:stretch>
            <a:fillRect/>
          </a:stretch>
        </p:blipFill>
        <p:spPr>
          <a:xfrm>
            <a:off x="4994475" y="2744125"/>
            <a:ext cx="3971351" cy="2084950"/>
          </a:xfrm>
          <a:prstGeom prst="rect">
            <a:avLst/>
          </a:prstGeom>
          <a:noFill/>
          <a:ln>
            <a:noFill/>
          </a:ln>
        </p:spPr>
      </p:pic>
      <p:pic>
        <p:nvPicPr>
          <p:cNvPr id="176" name="Google Shape;176;p23"/>
          <p:cNvPicPr preferRelativeResize="0"/>
          <p:nvPr/>
        </p:nvPicPr>
        <p:blipFill>
          <a:blip r:embed="rId2"/>
          <a:stretch>
            <a:fillRect/>
          </a:stretch>
        </p:blipFill>
        <p:spPr>
          <a:xfrm>
            <a:off x="2784025" y="2790625"/>
            <a:ext cx="2084950" cy="2084950"/>
          </a:xfrm>
          <a:prstGeom prst="rect">
            <a:avLst/>
          </a:prstGeom>
          <a:noFill/>
          <a:ln>
            <a:noFill/>
          </a:ln>
        </p:spPr>
      </p:pic>
      <p:sp>
        <p:nvSpPr>
          <p:cNvPr id="177" name="Google Shape;177;p23"/>
          <p:cNvSpPr txBox="1"/>
          <p:nvPr/>
        </p:nvSpPr>
        <p:spPr>
          <a:xfrm>
            <a:off x="6382900" y="4180725"/>
            <a:ext cx="1688700" cy="3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Kinect sensor</a:t>
            </a:r>
            <a:endParaRPr>
              <a:latin typeface="Lato" panose="020F0502020204030203"/>
              <a:ea typeface="Lato" panose="020F0502020204030203"/>
              <a:cs typeface="Lato" panose="020F0502020204030203"/>
              <a:sym typeface="Lato" panose="020F0502020204030203"/>
            </a:endParaRPr>
          </a:p>
        </p:txBody>
      </p:sp>
      <p:pic>
        <p:nvPicPr>
          <p:cNvPr id="178" name="Google Shape;178;p23"/>
          <p:cNvPicPr preferRelativeResize="0"/>
          <p:nvPr/>
        </p:nvPicPr>
        <p:blipFill>
          <a:blip r:embed="rId3"/>
          <a:stretch>
            <a:fillRect/>
          </a:stretch>
        </p:blipFill>
        <p:spPr>
          <a:xfrm>
            <a:off x="7791700" y="0"/>
            <a:ext cx="1121395" cy="535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82" name="Shape 182"/>
        <p:cNvGrpSpPr/>
        <p:nvPr/>
      </p:nvGrpSpPr>
      <p:grpSpPr>
        <a:xfrm>
          <a:off x="0" y="0"/>
          <a:ext cx="0" cy="0"/>
          <a:chOff x="0" y="0"/>
          <a:chExt cx="0" cy="0"/>
        </a:xfrm>
      </p:grpSpPr>
      <p:sp>
        <p:nvSpPr>
          <p:cNvPr id="183" name="Google Shape;183;p24"/>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MAPPING</a:t>
            </a:r>
            <a:endParaRPr lang="en-GB"/>
          </a:p>
        </p:txBody>
      </p:sp>
      <p:sp>
        <p:nvSpPr>
          <p:cNvPr id="184" name="Google Shape;184;p24"/>
          <p:cNvSpPr txBox="1"/>
          <p:nvPr>
            <p:ph type="body" idx="1"/>
          </p:nvPr>
        </p:nvSpPr>
        <p:spPr>
          <a:xfrm>
            <a:off x="729450" y="1853850"/>
            <a:ext cx="7688700" cy="2261100"/>
          </a:xfrm>
          <a:prstGeom prst="rect">
            <a:avLst/>
          </a:prstGeom>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The robot needs to map the position of the objects that it encounters in the path</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342900" algn="l" rtl="0">
              <a:lnSpc>
                <a:spcPct val="150000"/>
              </a:lnSpc>
              <a:spcBef>
                <a:spcPts val="0"/>
              </a:spcBef>
              <a:spcAft>
                <a:spcPts val="0"/>
              </a:spcAft>
              <a:buClr>
                <a:srgbClr val="000000"/>
              </a:buClr>
              <a:buSzPts val="1800"/>
              <a:buFont typeface="Arial" panose="020B0604020202020204"/>
              <a:buChar char="●"/>
            </a:pPr>
            <a:r>
              <a:rPr lang="en-GB" sz="1800">
                <a:solidFill>
                  <a:srgbClr val="000000"/>
                </a:solidFill>
                <a:latin typeface="Arial" panose="020B0604020202020204"/>
                <a:ea typeface="Arial" panose="020B0604020202020204"/>
                <a:cs typeface="Arial" panose="020B0604020202020204"/>
                <a:sym typeface="Arial" panose="020B0604020202020204"/>
              </a:rPr>
              <a:t>To map a object it takes distinct features of the object in account.</a:t>
            </a:r>
            <a:endParaRPr sz="1800">
              <a:solidFill>
                <a:srgbClr val="000000"/>
              </a:solidFill>
              <a:latin typeface="Arial" panose="020B0604020202020204"/>
              <a:ea typeface="Arial" panose="020B0604020202020204"/>
              <a:cs typeface="Arial" panose="020B0604020202020204"/>
              <a:sym typeface="Arial" panose="020B0604020202020204"/>
            </a:endParaRPr>
          </a:p>
          <a:p>
            <a:pPr marL="457200" lvl="0" indent="-342900" algn="l" rtl="0">
              <a:lnSpc>
                <a:spcPct val="150000"/>
              </a:lnSpc>
              <a:spcBef>
                <a:spcPts val="0"/>
              </a:spcBef>
              <a:spcAft>
                <a:spcPts val="0"/>
              </a:spcAft>
              <a:buClr>
                <a:srgbClr val="000000"/>
              </a:buClr>
              <a:buSzPts val="1800"/>
              <a:buFont typeface="Arial" panose="020B0604020202020204"/>
              <a:buChar char="●"/>
            </a:pPr>
            <a:r>
              <a:rPr lang="en-GB" sz="1800">
                <a:solidFill>
                  <a:srgbClr val="000000"/>
                </a:solidFill>
                <a:latin typeface="Arial" panose="020B0604020202020204"/>
                <a:ea typeface="Arial" panose="020B0604020202020204"/>
                <a:cs typeface="Arial" panose="020B0604020202020204"/>
                <a:sym typeface="Arial" panose="020B0604020202020204"/>
              </a:rPr>
              <a:t>A 2D laser scan is obtained from kinect.</a:t>
            </a:r>
            <a:endParaRPr sz="1800">
              <a:solidFill>
                <a:srgbClr val="000000"/>
              </a:solidFill>
              <a:latin typeface="Arial" panose="020B0604020202020204"/>
              <a:ea typeface="Arial" panose="020B0604020202020204"/>
              <a:cs typeface="Arial" panose="020B0604020202020204"/>
              <a:sym typeface="Arial" panose="020B0604020202020204"/>
            </a:endParaRPr>
          </a:p>
          <a:p>
            <a:pPr marL="457200" lvl="0" indent="-342900" algn="l" rtl="0">
              <a:lnSpc>
                <a:spcPct val="150000"/>
              </a:lnSpc>
              <a:spcBef>
                <a:spcPts val="0"/>
              </a:spcBef>
              <a:spcAft>
                <a:spcPts val="0"/>
              </a:spcAft>
              <a:buClr>
                <a:srgbClr val="000000"/>
              </a:buClr>
              <a:buSzPts val="1800"/>
              <a:buFont typeface="Arial" panose="020B0604020202020204"/>
              <a:buChar char="●"/>
            </a:pPr>
            <a:r>
              <a:rPr lang="en-GB" sz="1800">
                <a:solidFill>
                  <a:srgbClr val="000000"/>
                </a:solidFill>
                <a:latin typeface="Arial" panose="020B0604020202020204"/>
                <a:ea typeface="Arial" panose="020B0604020202020204"/>
                <a:cs typeface="Arial" panose="020B0604020202020204"/>
                <a:sym typeface="Arial" panose="020B0604020202020204"/>
              </a:rPr>
              <a:t>The robot is manually moved in the environment</a:t>
            </a:r>
            <a:endParaRPr sz="1800">
              <a:solidFill>
                <a:srgbClr val="000000"/>
              </a:solidFill>
              <a:latin typeface="Arial" panose="020B0604020202020204"/>
              <a:ea typeface="Arial" panose="020B0604020202020204"/>
              <a:cs typeface="Arial" panose="020B0604020202020204"/>
              <a:sym typeface="Arial" panose="020B0604020202020204"/>
            </a:endParaRPr>
          </a:p>
          <a:p>
            <a:pPr marL="457200" lvl="0" indent="-342900" algn="l" rtl="0">
              <a:lnSpc>
                <a:spcPct val="150000"/>
              </a:lnSpc>
              <a:spcBef>
                <a:spcPts val="0"/>
              </a:spcBef>
              <a:spcAft>
                <a:spcPts val="0"/>
              </a:spcAft>
              <a:buClr>
                <a:srgbClr val="000000"/>
              </a:buClr>
              <a:buSzPts val="1800"/>
              <a:buFont typeface="Arial" panose="020B0604020202020204"/>
              <a:buChar char="●"/>
            </a:pPr>
            <a:r>
              <a:rPr lang="en-GB" sz="1800">
                <a:solidFill>
                  <a:srgbClr val="000000"/>
                </a:solidFill>
                <a:latin typeface="Arial" panose="020B0604020202020204"/>
                <a:ea typeface="Arial" panose="020B0604020202020204"/>
                <a:cs typeface="Arial" panose="020B0604020202020204"/>
                <a:sym typeface="Arial" panose="020B0604020202020204"/>
              </a:rPr>
              <a:t>The features are compared each time the robot changes its position ,thus creating a 2d map</a:t>
            </a:r>
            <a:endParaRPr sz="1800">
              <a:solidFill>
                <a:srgbClr val="000000"/>
              </a:solidFill>
              <a:latin typeface="Arial" panose="020B0604020202020204"/>
              <a:ea typeface="Arial" panose="020B0604020202020204"/>
              <a:cs typeface="Arial" panose="020B0604020202020204"/>
              <a:sym typeface="Arial" panose="020B0604020202020204"/>
            </a:endParaRPr>
          </a:p>
          <a:p>
            <a:pPr marL="457200" lvl="0" indent="0" algn="l" rtl="0">
              <a:lnSpc>
                <a:spcPct val="100000"/>
              </a:lnSpc>
              <a:spcBef>
                <a:spcPts val="0"/>
              </a:spcBef>
              <a:spcAft>
                <a:spcPts val="0"/>
              </a:spcAft>
              <a:buNone/>
            </a:pPr>
            <a:endParaRPr sz="1700">
              <a:solidFill>
                <a:srgbClr val="000000"/>
              </a:solidFill>
              <a:latin typeface="Arial" panose="020B0604020202020204"/>
              <a:ea typeface="Arial" panose="020B0604020202020204"/>
              <a:cs typeface="Arial" panose="020B0604020202020204"/>
              <a:sym typeface="Arial" panose="020B0604020202020204"/>
            </a:endParaRPr>
          </a:p>
        </p:txBody>
      </p:sp>
      <p:pic>
        <p:nvPicPr>
          <p:cNvPr id="185" name="Google Shape;185;p24"/>
          <p:cNvPicPr preferRelativeResize="0"/>
          <p:nvPr/>
        </p:nvPicPr>
        <p:blipFill>
          <a:blip r:embed="rId1"/>
          <a:stretch>
            <a:fillRect/>
          </a:stretch>
        </p:blipFill>
        <p:spPr>
          <a:xfrm>
            <a:off x="7791700" y="0"/>
            <a:ext cx="1121395" cy="535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89" name="Shape 189"/>
        <p:cNvGrpSpPr/>
        <p:nvPr/>
      </p:nvGrpSpPr>
      <p:grpSpPr>
        <a:xfrm>
          <a:off x="0" y="0"/>
          <a:ext cx="0" cy="0"/>
          <a:chOff x="0" y="0"/>
          <a:chExt cx="0" cy="0"/>
        </a:xfrm>
      </p:grpSpPr>
      <p:sp>
        <p:nvSpPr>
          <p:cNvPr id="190" name="Google Shape;190;p25"/>
          <p:cNvSpPr txBox="1"/>
          <p:nvPr>
            <p:ph type="title"/>
          </p:nvPr>
        </p:nvSpPr>
        <p:spPr>
          <a:xfrm>
            <a:off x="643925" y="680750"/>
            <a:ext cx="7688700" cy="3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GENERATED MAP</a:t>
            </a:r>
            <a:endParaRPr lang="en-GB"/>
          </a:p>
        </p:txBody>
      </p:sp>
      <p:pic>
        <p:nvPicPr>
          <p:cNvPr id="191" name="Google Shape;191;p25"/>
          <p:cNvPicPr preferRelativeResize="0"/>
          <p:nvPr/>
        </p:nvPicPr>
        <p:blipFill>
          <a:blip r:embed="rId1"/>
          <a:stretch>
            <a:fillRect/>
          </a:stretch>
        </p:blipFill>
        <p:spPr>
          <a:xfrm>
            <a:off x="302975" y="1325450"/>
            <a:ext cx="4372301" cy="3356724"/>
          </a:xfrm>
          <a:prstGeom prst="rect">
            <a:avLst/>
          </a:prstGeom>
          <a:noFill/>
          <a:ln>
            <a:noFill/>
          </a:ln>
        </p:spPr>
      </p:pic>
      <p:pic>
        <p:nvPicPr>
          <p:cNvPr id="192" name="Google Shape;192;p25"/>
          <p:cNvPicPr preferRelativeResize="0"/>
          <p:nvPr/>
        </p:nvPicPr>
        <p:blipFill>
          <a:blip r:embed="rId2"/>
          <a:stretch>
            <a:fillRect/>
          </a:stretch>
        </p:blipFill>
        <p:spPr>
          <a:xfrm>
            <a:off x="4788900" y="1325450"/>
            <a:ext cx="4239298" cy="3356724"/>
          </a:xfrm>
          <a:prstGeom prst="rect">
            <a:avLst/>
          </a:prstGeom>
          <a:noFill/>
          <a:ln>
            <a:noFill/>
          </a:ln>
        </p:spPr>
      </p:pic>
      <p:cxnSp>
        <p:nvCxnSpPr>
          <p:cNvPr id="193" name="Google Shape;193;p25"/>
          <p:cNvCxnSpPr/>
          <p:nvPr/>
        </p:nvCxnSpPr>
        <p:spPr>
          <a:xfrm flipH="1">
            <a:off x="6506950" y="2137950"/>
            <a:ext cx="371700" cy="1038000"/>
          </a:xfrm>
          <a:prstGeom prst="straightConnector1">
            <a:avLst/>
          </a:prstGeom>
          <a:noFill/>
          <a:ln w="9525" cap="flat" cmpd="sng">
            <a:solidFill>
              <a:schemeClr val="dk2"/>
            </a:solidFill>
            <a:prstDash val="solid"/>
            <a:round/>
            <a:headEnd type="none" w="med" len="med"/>
            <a:tailEnd type="triangle" w="med" len="med"/>
          </a:ln>
        </p:spPr>
      </p:cxnSp>
      <p:sp>
        <p:nvSpPr>
          <p:cNvPr id="194" name="Google Shape;194;p25"/>
          <p:cNvSpPr txBox="1"/>
          <p:nvPr/>
        </p:nvSpPr>
        <p:spPr>
          <a:xfrm>
            <a:off x="6429375" y="1758450"/>
            <a:ext cx="1634400" cy="2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Lato" panose="020F0502020204030203"/>
                <a:ea typeface="Lato" panose="020F0502020204030203"/>
                <a:cs typeface="Lato" panose="020F0502020204030203"/>
                <a:sym typeface="Lato" panose="020F0502020204030203"/>
              </a:rPr>
              <a:t>Occupied space</a:t>
            </a:r>
            <a:endParaRPr sz="1200">
              <a:latin typeface="Lato" panose="020F0502020204030203"/>
              <a:ea typeface="Lato" panose="020F0502020204030203"/>
              <a:cs typeface="Lato" panose="020F0502020204030203"/>
              <a:sym typeface="Lato" panose="020F0502020204030203"/>
            </a:endParaRPr>
          </a:p>
        </p:txBody>
      </p:sp>
      <p:cxnSp>
        <p:nvCxnSpPr>
          <p:cNvPr id="195" name="Google Shape;195;p25"/>
          <p:cNvCxnSpPr>
            <a:stCxn id="196" idx="2"/>
          </p:cNvCxnSpPr>
          <p:nvPr/>
        </p:nvCxnSpPr>
        <p:spPr>
          <a:xfrm flipH="1">
            <a:off x="7080125" y="2355000"/>
            <a:ext cx="772200" cy="557400"/>
          </a:xfrm>
          <a:prstGeom prst="straightConnector1">
            <a:avLst/>
          </a:prstGeom>
          <a:noFill/>
          <a:ln w="9525" cap="flat" cmpd="sng">
            <a:solidFill>
              <a:schemeClr val="dk2"/>
            </a:solidFill>
            <a:prstDash val="solid"/>
            <a:round/>
            <a:headEnd type="none" w="med" len="med"/>
            <a:tailEnd type="triangle" w="med" len="med"/>
          </a:ln>
        </p:spPr>
      </p:cxnSp>
      <p:sp>
        <p:nvSpPr>
          <p:cNvPr id="196" name="Google Shape;196;p25"/>
          <p:cNvSpPr txBox="1"/>
          <p:nvPr/>
        </p:nvSpPr>
        <p:spPr>
          <a:xfrm>
            <a:off x="7372025" y="2076000"/>
            <a:ext cx="960600" cy="2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Lato" panose="020F0502020204030203"/>
                <a:ea typeface="Lato" panose="020F0502020204030203"/>
                <a:cs typeface="Lato" panose="020F0502020204030203"/>
                <a:sym typeface="Lato" panose="020F0502020204030203"/>
              </a:rPr>
              <a:t>Free space</a:t>
            </a:r>
            <a:endParaRPr sz="1200">
              <a:latin typeface="Lato" panose="020F0502020204030203"/>
              <a:ea typeface="Lato" panose="020F0502020204030203"/>
              <a:cs typeface="Lato" panose="020F0502020204030203"/>
              <a:sym typeface="Lato" panose="020F0502020204030203"/>
            </a:endParaRPr>
          </a:p>
        </p:txBody>
      </p:sp>
      <p:cxnSp>
        <p:nvCxnSpPr>
          <p:cNvPr id="197" name="Google Shape;197;p25"/>
          <p:cNvCxnSpPr/>
          <p:nvPr/>
        </p:nvCxnSpPr>
        <p:spPr>
          <a:xfrm flipH="1">
            <a:off x="7087925" y="3478050"/>
            <a:ext cx="759000" cy="883200"/>
          </a:xfrm>
          <a:prstGeom prst="straightConnector1">
            <a:avLst/>
          </a:prstGeom>
          <a:noFill/>
          <a:ln w="9525" cap="flat" cmpd="sng">
            <a:solidFill>
              <a:schemeClr val="dk2"/>
            </a:solidFill>
            <a:prstDash val="solid"/>
            <a:round/>
            <a:headEnd type="none" w="med" len="med"/>
            <a:tailEnd type="triangle" w="med" len="med"/>
          </a:ln>
        </p:spPr>
      </p:cxnSp>
      <p:sp>
        <p:nvSpPr>
          <p:cNvPr id="198" name="Google Shape;198;p25"/>
          <p:cNvSpPr txBox="1"/>
          <p:nvPr/>
        </p:nvSpPr>
        <p:spPr>
          <a:xfrm>
            <a:off x="7591300" y="2982775"/>
            <a:ext cx="1161900" cy="5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Lato" panose="020F0502020204030203"/>
                <a:ea typeface="Lato" panose="020F0502020204030203"/>
                <a:cs typeface="Lato" panose="020F0502020204030203"/>
                <a:sym typeface="Lato" panose="020F0502020204030203"/>
              </a:rPr>
              <a:t>Unexplored region</a:t>
            </a:r>
            <a:endParaRPr sz="1200">
              <a:latin typeface="Lato" panose="020F0502020204030203"/>
              <a:ea typeface="Lato" panose="020F0502020204030203"/>
              <a:cs typeface="Lato" panose="020F0502020204030203"/>
              <a:sym typeface="Lato" panose="020F0502020204030203"/>
            </a:endParaRPr>
          </a:p>
        </p:txBody>
      </p:sp>
      <p:pic>
        <p:nvPicPr>
          <p:cNvPr id="199" name="Google Shape;199;p25"/>
          <p:cNvPicPr preferRelativeResize="0"/>
          <p:nvPr/>
        </p:nvPicPr>
        <p:blipFill>
          <a:blip r:embed="rId3"/>
          <a:stretch>
            <a:fillRect/>
          </a:stretch>
        </p:blipFill>
        <p:spPr>
          <a:xfrm>
            <a:off x="7791700" y="0"/>
            <a:ext cx="1121395" cy="535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03" name="Shape 203"/>
        <p:cNvGrpSpPr/>
        <p:nvPr/>
      </p:nvGrpSpPr>
      <p:grpSpPr>
        <a:xfrm>
          <a:off x="0" y="0"/>
          <a:ext cx="0" cy="0"/>
          <a:chOff x="0" y="0"/>
          <a:chExt cx="0" cy="0"/>
        </a:xfrm>
      </p:grpSpPr>
      <p:sp>
        <p:nvSpPr>
          <p:cNvPr id="204" name="Google Shape;204;p26"/>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LOCALIZATION</a:t>
            </a:r>
            <a:endParaRPr lang="en-GB"/>
          </a:p>
        </p:txBody>
      </p:sp>
      <p:sp>
        <p:nvSpPr>
          <p:cNvPr id="205" name="Google Shape;205;p26"/>
          <p:cNvSpPr txBox="1"/>
          <p:nvPr>
            <p:ph type="body" idx="1"/>
          </p:nvPr>
        </p:nvSpPr>
        <p:spPr>
          <a:xfrm>
            <a:off x="729450" y="1853850"/>
            <a:ext cx="7688700" cy="2486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Font typeface="Arial" panose="020B0604020202020204"/>
              <a:buChar char="●"/>
            </a:pPr>
            <a:r>
              <a:rPr lang="en-GB" sz="1800">
                <a:solidFill>
                  <a:srgbClr val="000000"/>
                </a:solidFill>
                <a:latin typeface="Arial" panose="020B0604020202020204"/>
                <a:ea typeface="Arial" panose="020B0604020202020204"/>
                <a:cs typeface="Arial" panose="020B0604020202020204"/>
                <a:sym typeface="Arial" panose="020B0604020202020204"/>
              </a:rPr>
              <a:t>Once mapping is done ,the robot needs to navigate itself.</a:t>
            </a:r>
            <a:endParaRPr sz="1800">
              <a:solidFill>
                <a:srgbClr val="000000"/>
              </a:solidFill>
              <a:latin typeface="Arial" panose="020B0604020202020204"/>
              <a:ea typeface="Arial" panose="020B0604020202020204"/>
              <a:cs typeface="Arial" panose="020B0604020202020204"/>
              <a:sym typeface="Arial" panose="020B0604020202020204"/>
            </a:endParaRPr>
          </a:p>
          <a:p>
            <a:pPr marL="457200" lvl="0" indent="-342900" algn="l" rtl="0">
              <a:lnSpc>
                <a:spcPct val="150000"/>
              </a:lnSpc>
              <a:spcBef>
                <a:spcPts val="0"/>
              </a:spcBef>
              <a:spcAft>
                <a:spcPts val="0"/>
              </a:spcAft>
              <a:buClr>
                <a:srgbClr val="000000"/>
              </a:buClr>
              <a:buSzPts val="1800"/>
              <a:buFont typeface="Arial" panose="020B0604020202020204"/>
              <a:buChar char="●"/>
            </a:pPr>
            <a:r>
              <a:rPr lang="en-GB" sz="1800">
                <a:solidFill>
                  <a:srgbClr val="000000"/>
                </a:solidFill>
                <a:latin typeface="Arial" panose="020B0604020202020204"/>
                <a:ea typeface="Arial" panose="020B0604020202020204"/>
                <a:cs typeface="Arial" panose="020B0604020202020204"/>
                <a:sym typeface="Arial" panose="020B0604020202020204"/>
              </a:rPr>
              <a:t>Navigating this environment while keeping the track of robots relative position and its orientation is known as localization</a:t>
            </a:r>
            <a:endParaRPr sz="1800">
              <a:solidFill>
                <a:srgbClr val="000000"/>
              </a:solidFill>
              <a:latin typeface="Arial" panose="020B0604020202020204"/>
              <a:ea typeface="Arial" panose="020B0604020202020204"/>
              <a:cs typeface="Arial" panose="020B0604020202020204"/>
              <a:sym typeface="Arial" panose="020B0604020202020204"/>
            </a:endParaRPr>
          </a:p>
          <a:p>
            <a:pPr marL="457200" lvl="0" indent="-336550" algn="l" rtl="0">
              <a:lnSpc>
                <a:spcPct val="15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The robot uses odometry data from kinect,IMU and encoders to approximately locate itself in the map.</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336550" algn="l" rtl="0">
              <a:lnSpc>
                <a:spcPct val="15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A extended Kalman filter is used to remove noisy data.</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342900" algn="l" rtl="0">
              <a:lnSpc>
                <a:spcPct val="150000"/>
              </a:lnSpc>
              <a:spcBef>
                <a:spcPts val="0"/>
              </a:spcBef>
              <a:spcAft>
                <a:spcPts val="0"/>
              </a:spcAft>
              <a:buClr>
                <a:srgbClr val="000000"/>
              </a:buClr>
              <a:buSzPts val="18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Further path planning algorithms like AMCL are used for autonomous navigation</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0" algn="l" rtl="0">
              <a:lnSpc>
                <a:spcPct val="100000"/>
              </a:lnSpc>
              <a:spcBef>
                <a:spcPts val="0"/>
              </a:spcBef>
              <a:spcAft>
                <a:spcPts val="0"/>
              </a:spcAft>
              <a:buNone/>
            </a:pPr>
            <a:r>
              <a:rPr lang="en-GB" sz="1600">
                <a:solidFill>
                  <a:schemeClr val="lt1"/>
                </a:solidFill>
                <a:latin typeface="Nunito"/>
                <a:ea typeface="Nunito"/>
                <a:cs typeface="Nunito"/>
                <a:sym typeface="Nunito"/>
              </a:rPr>
              <a:t>Further path planning algorithms like AMCL are used for autonomous navigation</a:t>
            </a:r>
            <a:endParaRPr sz="17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1600"/>
              </a:spcAft>
              <a:buNone/>
            </a:pPr>
          </a:p>
        </p:txBody>
      </p:sp>
      <p:pic>
        <p:nvPicPr>
          <p:cNvPr id="206" name="Google Shape;206;p26"/>
          <p:cNvPicPr preferRelativeResize="0"/>
          <p:nvPr/>
        </p:nvPicPr>
        <p:blipFill>
          <a:blip r:embed="rId1"/>
          <a:stretch>
            <a:fillRect/>
          </a:stretch>
        </p:blipFill>
        <p:spPr>
          <a:xfrm>
            <a:off x="7791700" y="0"/>
            <a:ext cx="1121395" cy="535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10" name="Shape 210"/>
        <p:cNvGrpSpPr/>
        <p:nvPr/>
      </p:nvGrpSpPr>
      <p:grpSpPr>
        <a:xfrm>
          <a:off x="0" y="0"/>
          <a:ext cx="0" cy="0"/>
          <a:chOff x="0" y="0"/>
          <a:chExt cx="0" cy="0"/>
        </a:xfrm>
      </p:grpSpPr>
      <p:sp>
        <p:nvSpPr>
          <p:cNvPr id="211" name="Google Shape;211;p27"/>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000000"/>
                </a:solidFill>
                <a:latin typeface="Trebuchet MS" panose="020B0603020202020204"/>
                <a:ea typeface="Trebuchet MS" panose="020B0603020202020204"/>
                <a:cs typeface="Trebuchet MS" panose="020B0603020202020204"/>
                <a:sym typeface="Trebuchet MS" panose="020B0603020202020204"/>
              </a:rPr>
              <a:t>AMCL(Adaptive Monte Carlo Localization )</a:t>
            </a:r>
            <a:endParaRPr sz="2400">
              <a:solidFill>
                <a:srgbClr val="000000"/>
              </a:solidFill>
            </a:endParaRPr>
          </a:p>
        </p:txBody>
      </p:sp>
      <p:sp>
        <p:nvSpPr>
          <p:cNvPr id="212" name="Google Shape;212;p27"/>
          <p:cNvSpPr txBox="1"/>
          <p:nvPr>
            <p:ph type="body" idx="1"/>
          </p:nvPr>
        </p:nvSpPr>
        <p:spPr>
          <a:xfrm>
            <a:off x="729450" y="1965550"/>
            <a:ext cx="7688700" cy="2374500"/>
          </a:xfrm>
          <a:prstGeom prst="rect">
            <a:avLst/>
          </a:prstGeom>
        </p:spPr>
        <p:txBody>
          <a:bodyPr spcFirstLastPara="1" wrap="square" lIns="91425" tIns="91425" rIns="91425" bIns="91425" anchor="t" anchorCtr="0">
            <a:noAutofit/>
          </a:bodyPr>
          <a:lstStyle/>
          <a:p>
            <a:pPr marL="457200" lvl="0" indent="-336550" algn="l" rtl="0">
              <a:lnSpc>
                <a:spcPct val="150000"/>
              </a:lnSpc>
              <a:spcBef>
                <a:spcPts val="100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Amcl is a probabilistic localization system for moving the robot in 2D.</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336550" algn="l" rtl="0">
              <a:lnSpc>
                <a:spcPct val="15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It is an algorithm to localize the bot using a particle filter.</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336550" algn="l" rtl="0">
              <a:lnSpc>
                <a:spcPct val="15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It generates random guesses of where the robot is going to be next.</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336550" algn="l" rtl="0">
              <a:lnSpc>
                <a:spcPct val="15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A global and local planner is used for path planning .</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336550" algn="l" rtl="0">
              <a:lnSpc>
                <a:spcPct val="15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Using 2D nav goal  the robot moves towards the destination avoiding obstacles.</a:t>
            </a:r>
            <a:endParaRPr sz="17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1600"/>
              </a:spcAft>
              <a:buNone/>
            </a:pPr>
          </a:p>
        </p:txBody>
      </p:sp>
      <p:pic>
        <p:nvPicPr>
          <p:cNvPr id="213" name="Google Shape;213;p27"/>
          <p:cNvPicPr preferRelativeResize="0"/>
          <p:nvPr/>
        </p:nvPicPr>
        <p:blipFill>
          <a:blip r:embed="rId1"/>
          <a:stretch>
            <a:fillRect/>
          </a:stretch>
        </p:blipFill>
        <p:spPr>
          <a:xfrm>
            <a:off x="7791700" y="0"/>
            <a:ext cx="1121395" cy="535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17" name="Shape 217"/>
        <p:cNvGrpSpPr/>
        <p:nvPr/>
      </p:nvGrpSpPr>
      <p:grpSpPr>
        <a:xfrm>
          <a:off x="0" y="0"/>
          <a:ext cx="0" cy="0"/>
          <a:chOff x="0" y="0"/>
          <a:chExt cx="0" cy="0"/>
        </a:xfrm>
      </p:grpSpPr>
      <p:sp>
        <p:nvSpPr>
          <p:cNvPr id="218" name="Google Shape;218;p28"/>
          <p:cNvSpPr txBox="1"/>
          <p:nvPr>
            <p:ph type="title"/>
          </p:nvPr>
        </p:nvSpPr>
        <p:spPr>
          <a:xfrm>
            <a:off x="729450" y="707225"/>
            <a:ext cx="7688700" cy="59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LOCALIZED TURTLEBOT</a:t>
            </a:r>
            <a:endParaRPr lang="en-GB"/>
          </a:p>
        </p:txBody>
      </p:sp>
      <p:pic>
        <p:nvPicPr>
          <p:cNvPr id="219" name="Google Shape;219;p28"/>
          <p:cNvPicPr preferRelativeResize="0"/>
          <p:nvPr/>
        </p:nvPicPr>
        <p:blipFill>
          <a:blip r:embed="rId1"/>
          <a:stretch>
            <a:fillRect/>
          </a:stretch>
        </p:blipFill>
        <p:spPr>
          <a:xfrm>
            <a:off x="789875" y="1304225"/>
            <a:ext cx="6021149" cy="3756175"/>
          </a:xfrm>
          <a:prstGeom prst="rect">
            <a:avLst/>
          </a:prstGeom>
          <a:noFill/>
          <a:ln>
            <a:noFill/>
          </a:ln>
        </p:spPr>
      </p:pic>
      <p:sp>
        <p:nvSpPr>
          <p:cNvPr id="220" name="Google Shape;220;p28"/>
          <p:cNvSpPr txBox="1"/>
          <p:nvPr/>
        </p:nvSpPr>
        <p:spPr>
          <a:xfrm>
            <a:off x="7215175" y="1735925"/>
            <a:ext cx="15522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900"/>
              <a:t>Turtlebot</a:t>
            </a:r>
            <a:endParaRPr sz="1900"/>
          </a:p>
        </p:txBody>
      </p:sp>
      <p:cxnSp>
        <p:nvCxnSpPr>
          <p:cNvPr id="221" name="Google Shape;221;p28"/>
          <p:cNvCxnSpPr/>
          <p:nvPr/>
        </p:nvCxnSpPr>
        <p:spPr>
          <a:xfrm flipH="1">
            <a:off x="3385075" y="1993175"/>
            <a:ext cx="3830100" cy="1497000"/>
          </a:xfrm>
          <a:prstGeom prst="straightConnector1">
            <a:avLst/>
          </a:prstGeom>
          <a:noFill/>
          <a:ln w="9525" cap="flat" cmpd="sng">
            <a:solidFill>
              <a:schemeClr val="dk2"/>
            </a:solidFill>
            <a:prstDash val="solid"/>
            <a:round/>
            <a:headEnd type="none" w="med" len="med"/>
            <a:tailEnd type="triangle" w="med" len="med"/>
          </a:ln>
        </p:spPr>
      </p:cxnSp>
      <p:pic>
        <p:nvPicPr>
          <p:cNvPr id="222" name="Google Shape;222;p28"/>
          <p:cNvPicPr preferRelativeResize="0"/>
          <p:nvPr/>
        </p:nvPicPr>
        <p:blipFill>
          <a:blip r:embed="rId2"/>
          <a:stretch>
            <a:fillRect/>
          </a:stretch>
        </p:blipFill>
        <p:spPr>
          <a:xfrm>
            <a:off x="7791700" y="0"/>
            <a:ext cx="1121395" cy="535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729450" y="559275"/>
            <a:ext cx="7688700" cy="61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AUTONOMOUS NAVIGATION RESULTS</a:t>
            </a:r>
            <a:endParaRPr lang="en-GB"/>
          </a:p>
        </p:txBody>
      </p:sp>
      <p:sp>
        <p:nvSpPr>
          <p:cNvPr id="228" name="Google Shape;228;p29"/>
          <p:cNvSpPr txBox="1"/>
          <p:nvPr/>
        </p:nvSpPr>
        <p:spPr>
          <a:xfrm rot="10800000">
            <a:off x="626525" y="4291800"/>
            <a:ext cx="77340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rgbClr val="FFFFFF"/>
              </a:solidFill>
              <a:latin typeface="Nunito"/>
              <a:ea typeface="Nunito"/>
              <a:cs typeface="Nunito"/>
              <a:sym typeface="Nunito"/>
            </a:endParaRPr>
          </a:p>
        </p:txBody>
      </p:sp>
      <p:graphicFrame>
        <p:nvGraphicFramePr>
          <p:cNvPr id="229" name="Google Shape;229;p29"/>
          <p:cNvGraphicFramePr/>
          <p:nvPr/>
        </p:nvGraphicFramePr>
        <p:xfrm>
          <a:off x="202575" y="1070750"/>
          <a:ext cx="8451825" cy="3934750"/>
        </p:xfrm>
        <a:graphic>
          <a:graphicData uri="http://schemas.openxmlformats.org/drawingml/2006/table">
            <a:tbl>
              <a:tblPr>
                <a:noFill/>
                <a:tableStyleId>{045EF6C7-1591-4FF6-8689-3112CDBB673C}</a:tableStyleId>
              </a:tblPr>
              <a:tblGrid>
                <a:gridCol w="2817275"/>
                <a:gridCol w="2817275"/>
                <a:gridCol w="2817275"/>
              </a:tblGrid>
              <a:tr h="1967375">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r>
              <a:tr h="1967375">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r>
            </a:tbl>
          </a:graphicData>
        </a:graphic>
      </p:graphicFrame>
      <p:pic>
        <p:nvPicPr>
          <p:cNvPr id="230" name="Google Shape;230;p29"/>
          <p:cNvPicPr preferRelativeResize="0"/>
          <p:nvPr/>
        </p:nvPicPr>
        <p:blipFill>
          <a:blip r:embed="rId1"/>
          <a:stretch>
            <a:fillRect/>
          </a:stretch>
        </p:blipFill>
        <p:spPr>
          <a:xfrm>
            <a:off x="533000" y="1229925"/>
            <a:ext cx="2347351" cy="1850975"/>
          </a:xfrm>
          <a:prstGeom prst="rect">
            <a:avLst/>
          </a:prstGeom>
          <a:noFill/>
          <a:ln>
            <a:noFill/>
          </a:ln>
        </p:spPr>
      </p:pic>
      <p:pic>
        <p:nvPicPr>
          <p:cNvPr id="231" name="Google Shape;231;p29"/>
          <p:cNvPicPr preferRelativeResize="0"/>
          <p:nvPr/>
        </p:nvPicPr>
        <p:blipFill>
          <a:blip r:embed="rId2"/>
          <a:stretch>
            <a:fillRect/>
          </a:stretch>
        </p:blipFill>
        <p:spPr>
          <a:xfrm>
            <a:off x="3332750" y="1226992"/>
            <a:ext cx="2347349" cy="1856984"/>
          </a:xfrm>
          <a:prstGeom prst="rect">
            <a:avLst/>
          </a:prstGeom>
          <a:noFill/>
          <a:ln>
            <a:noFill/>
          </a:ln>
        </p:spPr>
      </p:pic>
      <p:pic>
        <p:nvPicPr>
          <p:cNvPr id="232" name="Google Shape;232;p29"/>
          <p:cNvPicPr preferRelativeResize="0"/>
          <p:nvPr/>
        </p:nvPicPr>
        <p:blipFill>
          <a:blip r:embed="rId3"/>
          <a:stretch>
            <a:fillRect/>
          </a:stretch>
        </p:blipFill>
        <p:spPr>
          <a:xfrm>
            <a:off x="6067050" y="1226992"/>
            <a:ext cx="2347349" cy="1856984"/>
          </a:xfrm>
          <a:prstGeom prst="rect">
            <a:avLst/>
          </a:prstGeom>
          <a:noFill/>
          <a:ln>
            <a:noFill/>
          </a:ln>
        </p:spPr>
      </p:pic>
      <p:pic>
        <p:nvPicPr>
          <p:cNvPr id="233" name="Google Shape;233;p29"/>
          <p:cNvPicPr preferRelativeResize="0"/>
          <p:nvPr/>
        </p:nvPicPr>
        <p:blipFill>
          <a:blip r:embed="rId4"/>
          <a:stretch>
            <a:fillRect/>
          </a:stretch>
        </p:blipFill>
        <p:spPr>
          <a:xfrm>
            <a:off x="533000" y="3122577"/>
            <a:ext cx="2347349" cy="1860773"/>
          </a:xfrm>
          <a:prstGeom prst="rect">
            <a:avLst/>
          </a:prstGeom>
          <a:noFill/>
          <a:ln>
            <a:noFill/>
          </a:ln>
        </p:spPr>
      </p:pic>
      <p:pic>
        <p:nvPicPr>
          <p:cNvPr id="234" name="Google Shape;234;p29"/>
          <p:cNvPicPr preferRelativeResize="0"/>
          <p:nvPr/>
        </p:nvPicPr>
        <p:blipFill>
          <a:blip r:embed="rId5"/>
          <a:stretch>
            <a:fillRect/>
          </a:stretch>
        </p:blipFill>
        <p:spPr>
          <a:xfrm>
            <a:off x="3332750" y="3125984"/>
            <a:ext cx="2347350" cy="1853953"/>
          </a:xfrm>
          <a:prstGeom prst="rect">
            <a:avLst/>
          </a:prstGeom>
          <a:noFill/>
          <a:ln>
            <a:noFill/>
          </a:ln>
        </p:spPr>
      </p:pic>
      <p:pic>
        <p:nvPicPr>
          <p:cNvPr id="235" name="Google Shape;235;p29"/>
          <p:cNvPicPr preferRelativeResize="0"/>
          <p:nvPr/>
        </p:nvPicPr>
        <p:blipFill>
          <a:blip r:embed="rId6"/>
          <a:stretch>
            <a:fillRect/>
          </a:stretch>
        </p:blipFill>
        <p:spPr>
          <a:xfrm>
            <a:off x="6067056" y="3122581"/>
            <a:ext cx="2347349" cy="1860768"/>
          </a:xfrm>
          <a:prstGeom prst="rect">
            <a:avLst/>
          </a:prstGeom>
          <a:noFill/>
          <a:ln>
            <a:noFill/>
          </a:ln>
        </p:spPr>
      </p:pic>
      <p:sp>
        <p:nvSpPr>
          <p:cNvPr id="236" name="Google Shape;236;p29"/>
          <p:cNvSpPr txBox="1"/>
          <p:nvPr/>
        </p:nvSpPr>
        <p:spPr>
          <a:xfrm>
            <a:off x="551750" y="1262500"/>
            <a:ext cx="477000" cy="2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Nunito"/>
                <a:ea typeface="Nunito"/>
                <a:cs typeface="Nunito"/>
                <a:sym typeface="Nunito"/>
              </a:rPr>
              <a:t>1.</a:t>
            </a:r>
            <a:endParaRPr>
              <a:latin typeface="Nunito"/>
              <a:ea typeface="Nunito"/>
              <a:cs typeface="Nunito"/>
              <a:sym typeface="Nunito"/>
            </a:endParaRPr>
          </a:p>
        </p:txBody>
      </p:sp>
      <p:sp>
        <p:nvSpPr>
          <p:cNvPr id="237" name="Google Shape;237;p29"/>
          <p:cNvSpPr txBox="1"/>
          <p:nvPr/>
        </p:nvSpPr>
        <p:spPr>
          <a:xfrm>
            <a:off x="3366650" y="1271850"/>
            <a:ext cx="382200" cy="2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Nunito"/>
                <a:ea typeface="Nunito"/>
                <a:cs typeface="Nunito"/>
                <a:sym typeface="Nunito"/>
              </a:rPr>
              <a:t>2.</a:t>
            </a:r>
            <a:endParaRPr>
              <a:latin typeface="Nunito"/>
              <a:ea typeface="Nunito"/>
              <a:cs typeface="Nunito"/>
              <a:sym typeface="Nunito"/>
            </a:endParaRPr>
          </a:p>
        </p:txBody>
      </p:sp>
      <p:sp>
        <p:nvSpPr>
          <p:cNvPr id="238" name="Google Shape;238;p29"/>
          <p:cNvSpPr txBox="1"/>
          <p:nvPr/>
        </p:nvSpPr>
        <p:spPr>
          <a:xfrm>
            <a:off x="6097375" y="1262500"/>
            <a:ext cx="439500" cy="2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Nunito"/>
                <a:ea typeface="Nunito"/>
                <a:cs typeface="Nunito"/>
                <a:sym typeface="Nunito"/>
              </a:rPr>
              <a:t>3.</a:t>
            </a:r>
            <a:endParaRPr>
              <a:latin typeface="Nunito"/>
              <a:ea typeface="Nunito"/>
              <a:cs typeface="Nunito"/>
              <a:sym typeface="Nunito"/>
            </a:endParaRPr>
          </a:p>
        </p:txBody>
      </p:sp>
      <p:sp>
        <p:nvSpPr>
          <p:cNvPr id="239" name="Google Shape;239;p29"/>
          <p:cNvSpPr txBox="1"/>
          <p:nvPr/>
        </p:nvSpPr>
        <p:spPr>
          <a:xfrm>
            <a:off x="570450" y="3142200"/>
            <a:ext cx="439500" cy="2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Nunito"/>
                <a:ea typeface="Nunito"/>
                <a:cs typeface="Nunito"/>
                <a:sym typeface="Nunito"/>
              </a:rPr>
              <a:t>4.</a:t>
            </a:r>
            <a:endParaRPr>
              <a:latin typeface="Nunito"/>
              <a:ea typeface="Nunito"/>
              <a:cs typeface="Nunito"/>
              <a:sym typeface="Nunito"/>
            </a:endParaRPr>
          </a:p>
        </p:txBody>
      </p:sp>
      <p:sp>
        <p:nvSpPr>
          <p:cNvPr id="240" name="Google Shape;240;p29"/>
          <p:cNvSpPr txBox="1"/>
          <p:nvPr/>
        </p:nvSpPr>
        <p:spPr>
          <a:xfrm>
            <a:off x="3366650" y="3179625"/>
            <a:ext cx="439500" cy="2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Nunito"/>
                <a:ea typeface="Nunito"/>
                <a:cs typeface="Nunito"/>
                <a:sym typeface="Nunito"/>
              </a:rPr>
              <a:t>5.</a:t>
            </a:r>
            <a:endParaRPr>
              <a:latin typeface="Nunito"/>
              <a:ea typeface="Nunito"/>
              <a:cs typeface="Nunito"/>
              <a:sym typeface="Nunito"/>
            </a:endParaRPr>
          </a:p>
        </p:txBody>
      </p:sp>
      <p:sp>
        <p:nvSpPr>
          <p:cNvPr id="241" name="Google Shape;241;p29"/>
          <p:cNvSpPr txBox="1"/>
          <p:nvPr/>
        </p:nvSpPr>
        <p:spPr>
          <a:xfrm>
            <a:off x="6097375" y="3170275"/>
            <a:ext cx="439500" cy="2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Nunito"/>
                <a:ea typeface="Nunito"/>
                <a:cs typeface="Nunito"/>
                <a:sym typeface="Nunito"/>
              </a:rPr>
              <a:t>6.</a:t>
            </a:r>
            <a:endParaRPr>
              <a:latin typeface="Nunito"/>
              <a:ea typeface="Nunito"/>
              <a:cs typeface="Nunito"/>
              <a:sym typeface="Nunito"/>
            </a:endParaRPr>
          </a:p>
        </p:txBody>
      </p:sp>
      <p:sp>
        <p:nvSpPr>
          <p:cNvPr id="242" name="Google Shape;242;p29"/>
          <p:cNvSpPr txBox="1"/>
          <p:nvPr/>
        </p:nvSpPr>
        <p:spPr>
          <a:xfrm>
            <a:off x="42650" y="2557825"/>
            <a:ext cx="17487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Lato" panose="020F0502020204030203"/>
                <a:ea typeface="Lato" panose="020F0502020204030203"/>
                <a:cs typeface="Lato" panose="020F0502020204030203"/>
                <a:sym typeface="Lato" panose="020F0502020204030203"/>
              </a:rPr>
              <a:t>Starting position</a:t>
            </a:r>
            <a:endParaRPr sz="1600">
              <a:latin typeface="Lato" panose="020F0502020204030203"/>
              <a:ea typeface="Lato" panose="020F0502020204030203"/>
              <a:cs typeface="Lato" panose="020F0502020204030203"/>
              <a:sym typeface="Lato" panose="020F0502020204030203"/>
            </a:endParaRPr>
          </a:p>
        </p:txBody>
      </p:sp>
      <p:sp>
        <p:nvSpPr>
          <p:cNvPr id="243" name="Google Shape;243;p29"/>
          <p:cNvSpPr txBox="1"/>
          <p:nvPr/>
        </p:nvSpPr>
        <p:spPr>
          <a:xfrm>
            <a:off x="7676875" y="3232825"/>
            <a:ext cx="1271100" cy="3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Lato" panose="020F0502020204030203"/>
                <a:ea typeface="Lato" panose="020F0502020204030203"/>
                <a:cs typeface="Lato" panose="020F0502020204030203"/>
                <a:sym typeface="Lato" panose="020F0502020204030203"/>
              </a:rPr>
              <a:t>Destination</a:t>
            </a:r>
            <a:endParaRPr sz="1600">
              <a:latin typeface="Lato" panose="020F0502020204030203"/>
              <a:ea typeface="Lato" panose="020F0502020204030203"/>
              <a:cs typeface="Lato" panose="020F0502020204030203"/>
              <a:sym typeface="Lato" panose="020F0502020204030203"/>
            </a:endParaRPr>
          </a:p>
        </p:txBody>
      </p:sp>
      <p:cxnSp>
        <p:nvCxnSpPr>
          <p:cNvPr id="244" name="Google Shape;244;p29"/>
          <p:cNvCxnSpPr>
            <a:stCxn id="242" idx="0"/>
          </p:cNvCxnSpPr>
          <p:nvPr/>
        </p:nvCxnSpPr>
        <p:spPr>
          <a:xfrm rot="10800000" flipH="1">
            <a:off x="917000" y="1799725"/>
            <a:ext cx="558600" cy="758100"/>
          </a:xfrm>
          <a:prstGeom prst="straightConnector1">
            <a:avLst/>
          </a:prstGeom>
          <a:noFill/>
          <a:ln w="9525" cap="flat" cmpd="sng">
            <a:solidFill>
              <a:schemeClr val="dk2"/>
            </a:solidFill>
            <a:prstDash val="solid"/>
            <a:round/>
            <a:headEnd type="none" w="med" len="med"/>
            <a:tailEnd type="triangle" w="med" len="med"/>
          </a:ln>
        </p:spPr>
      </p:cxnSp>
      <p:cxnSp>
        <p:nvCxnSpPr>
          <p:cNvPr id="245" name="Google Shape;245;p29"/>
          <p:cNvCxnSpPr/>
          <p:nvPr/>
        </p:nvCxnSpPr>
        <p:spPr>
          <a:xfrm flipH="1">
            <a:off x="7173700" y="3650775"/>
            <a:ext cx="912600" cy="972300"/>
          </a:xfrm>
          <a:prstGeom prst="straightConnector1">
            <a:avLst/>
          </a:prstGeom>
          <a:noFill/>
          <a:ln w="9525" cap="flat" cmpd="sng">
            <a:solidFill>
              <a:schemeClr val="dk2"/>
            </a:solidFill>
            <a:prstDash val="solid"/>
            <a:round/>
            <a:headEnd type="none" w="med" len="med"/>
            <a:tailEnd type="triangle" w="med" len="med"/>
          </a:ln>
        </p:spPr>
      </p:cxnSp>
      <p:pic>
        <p:nvPicPr>
          <p:cNvPr id="246" name="Google Shape;246;p29"/>
          <p:cNvPicPr preferRelativeResize="0"/>
          <p:nvPr/>
        </p:nvPicPr>
        <p:blipFill>
          <a:blip r:embed="rId7"/>
          <a:stretch>
            <a:fillRect/>
          </a:stretch>
        </p:blipFill>
        <p:spPr>
          <a:xfrm>
            <a:off x="7791700" y="0"/>
            <a:ext cx="1121395" cy="535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50" name="Shape 250"/>
        <p:cNvGrpSpPr/>
        <p:nvPr/>
      </p:nvGrpSpPr>
      <p:grpSpPr>
        <a:xfrm>
          <a:off x="0" y="0"/>
          <a:ext cx="0" cy="0"/>
          <a:chOff x="0" y="0"/>
          <a:chExt cx="0" cy="0"/>
        </a:xfrm>
      </p:grpSpPr>
      <p:sp>
        <p:nvSpPr>
          <p:cNvPr id="251" name="Google Shape;251;p30"/>
          <p:cNvSpPr txBox="1"/>
          <p:nvPr>
            <p:ph type="title"/>
          </p:nvPr>
        </p:nvSpPr>
        <p:spPr>
          <a:xfrm>
            <a:off x="582800" y="5352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Components</a:t>
            </a:r>
            <a:endParaRPr sz="3000"/>
          </a:p>
        </p:txBody>
      </p:sp>
      <p:sp>
        <p:nvSpPr>
          <p:cNvPr id="252" name="Google Shape;252;p30"/>
          <p:cNvSpPr txBox="1"/>
          <p:nvPr>
            <p:ph type="body" idx="1"/>
          </p:nvPr>
        </p:nvSpPr>
        <p:spPr>
          <a:xfrm>
            <a:off x="359900" y="1591600"/>
            <a:ext cx="8134500" cy="3187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Arial" panose="020B0604020202020204"/>
              <a:buChar char="●"/>
            </a:pPr>
            <a:r>
              <a:rPr lang="en-GB" sz="1600">
                <a:solidFill>
                  <a:srgbClr val="000000"/>
                </a:solidFill>
                <a:latin typeface="Arial" panose="020B0604020202020204"/>
                <a:ea typeface="Arial" panose="020B0604020202020204"/>
                <a:cs typeface="Arial" panose="020B0604020202020204"/>
                <a:sym typeface="Arial" panose="020B0604020202020204"/>
              </a:rPr>
              <a:t>Motor : The motor used is 24V a DC motor which has a gearbox of 6mm diameter.</a:t>
            </a:r>
            <a:endParaRPr sz="1600">
              <a:solidFill>
                <a:srgbClr val="000000"/>
              </a:solidFill>
              <a:latin typeface="Arial" panose="020B0604020202020204"/>
              <a:ea typeface="Arial" panose="020B0604020202020204"/>
              <a:cs typeface="Arial" panose="020B0604020202020204"/>
              <a:sym typeface="Arial" panose="020B0604020202020204"/>
            </a:endParaRPr>
          </a:p>
          <a:p>
            <a:pPr marL="457200" lvl="0" indent="-330200" algn="l" rtl="0">
              <a:spcBef>
                <a:spcPts val="0"/>
              </a:spcBef>
              <a:spcAft>
                <a:spcPts val="0"/>
              </a:spcAft>
              <a:buClr>
                <a:srgbClr val="000000"/>
              </a:buClr>
              <a:buSzPts val="1600"/>
              <a:buFont typeface="Arial" panose="020B0604020202020204"/>
              <a:buChar char="●"/>
            </a:pPr>
            <a:r>
              <a:rPr lang="en-GB" sz="1600">
                <a:solidFill>
                  <a:srgbClr val="000000"/>
                </a:solidFill>
                <a:latin typeface="Arial" panose="020B0604020202020204"/>
                <a:ea typeface="Arial" panose="020B0604020202020204"/>
                <a:cs typeface="Arial" panose="020B0604020202020204"/>
                <a:sym typeface="Arial" panose="020B0604020202020204"/>
              </a:rPr>
              <a:t>Wheels : The wheels used are 100MM MODIFIED Heavy Duty(HD) DISC Wheel Yellow comes with high-quality silicon rubber grip to give you excellent traction when needed most.</a:t>
            </a:r>
            <a:endParaRPr sz="1600">
              <a:solidFill>
                <a:srgbClr val="000000"/>
              </a:solidFill>
              <a:latin typeface="Arial" panose="020B0604020202020204"/>
              <a:ea typeface="Arial" panose="020B0604020202020204"/>
              <a:cs typeface="Arial" panose="020B0604020202020204"/>
              <a:sym typeface="Arial" panose="020B0604020202020204"/>
            </a:endParaRPr>
          </a:p>
          <a:p>
            <a:pPr marL="457200" lvl="0" indent="-330200" algn="l" rtl="0">
              <a:spcBef>
                <a:spcPts val="0"/>
              </a:spcBef>
              <a:spcAft>
                <a:spcPts val="0"/>
              </a:spcAft>
              <a:buClr>
                <a:srgbClr val="000000"/>
              </a:buClr>
              <a:buSzPts val="1600"/>
              <a:buFont typeface="Arial" panose="020B0604020202020204"/>
              <a:buChar char="●"/>
            </a:pPr>
            <a:r>
              <a:rPr lang="en-GB" sz="1600">
                <a:solidFill>
                  <a:srgbClr val="000000"/>
                </a:solidFill>
                <a:latin typeface="Arial" panose="020B0604020202020204"/>
                <a:ea typeface="Arial" panose="020B0604020202020204"/>
                <a:cs typeface="Arial" panose="020B0604020202020204"/>
                <a:sym typeface="Arial" panose="020B0604020202020204"/>
              </a:rPr>
              <a:t>Power Supply Unit : A switched-mode power supply is an electronic power supply that incorporates a switching regulator to convert electrical power efficiently.</a:t>
            </a:r>
            <a:endParaRPr sz="1600">
              <a:solidFill>
                <a:srgbClr val="000000"/>
              </a:solidFill>
              <a:latin typeface="Arial" panose="020B0604020202020204"/>
              <a:ea typeface="Arial" panose="020B0604020202020204"/>
              <a:cs typeface="Arial" panose="020B0604020202020204"/>
              <a:sym typeface="Arial" panose="020B0604020202020204"/>
            </a:endParaRPr>
          </a:p>
          <a:p>
            <a:pPr marL="457200" lvl="0" indent="-330200" algn="l" rtl="0">
              <a:spcBef>
                <a:spcPts val="0"/>
              </a:spcBef>
              <a:spcAft>
                <a:spcPts val="0"/>
              </a:spcAft>
              <a:buClr>
                <a:srgbClr val="000000"/>
              </a:buClr>
              <a:buSzPts val="1600"/>
              <a:buFont typeface="Arial" panose="020B0604020202020204"/>
              <a:buChar char="●"/>
            </a:pPr>
            <a:r>
              <a:rPr lang="en-GB" sz="1600">
                <a:solidFill>
                  <a:srgbClr val="000000"/>
                </a:solidFill>
                <a:latin typeface="Arial" panose="020B0604020202020204"/>
                <a:ea typeface="Arial" panose="020B0604020202020204"/>
                <a:cs typeface="Arial" panose="020B0604020202020204"/>
                <a:sym typeface="Arial" panose="020B0604020202020204"/>
              </a:rPr>
              <a:t>Motor Drivers : Motor drives are circuits used to run a motor.</a:t>
            </a:r>
            <a:endParaRPr sz="1600">
              <a:solidFill>
                <a:srgbClr val="000000"/>
              </a:solidFill>
              <a:latin typeface="Arial" panose="020B0604020202020204"/>
              <a:ea typeface="Arial" panose="020B0604020202020204"/>
              <a:cs typeface="Arial" panose="020B0604020202020204"/>
              <a:sym typeface="Arial" panose="020B0604020202020204"/>
            </a:endParaRPr>
          </a:p>
          <a:p>
            <a:pPr marL="457200" lvl="0" indent="-330200" algn="l" rtl="0">
              <a:spcBef>
                <a:spcPts val="0"/>
              </a:spcBef>
              <a:spcAft>
                <a:spcPts val="0"/>
              </a:spcAft>
              <a:buClr>
                <a:srgbClr val="000000"/>
              </a:buClr>
              <a:buSzPts val="1600"/>
              <a:buFont typeface="Arial" panose="020B0604020202020204"/>
              <a:buChar char="●"/>
            </a:pPr>
            <a:r>
              <a:rPr lang="en-GB" sz="1600">
                <a:solidFill>
                  <a:srgbClr val="000000"/>
                </a:solidFill>
                <a:latin typeface="Arial" panose="020B0604020202020204"/>
                <a:ea typeface="Arial" panose="020B0604020202020204"/>
                <a:cs typeface="Arial" panose="020B0604020202020204"/>
                <a:sym typeface="Arial" panose="020B0604020202020204"/>
              </a:rPr>
              <a:t>Microsoft xbox 360 kinect : It provides point cloud which can be converted into 2D laser scan.</a:t>
            </a:r>
            <a:endParaRPr sz="1600">
              <a:solidFill>
                <a:srgbClr val="000000"/>
              </a:solidFill>
              <a:latin typeface="Arial" panose="020B0604020202020204"/>
              <a:ea typeface="Arial" panose="020B0604020202020204"/>
              <a:cs typeface="Arial" panose="020B0604020202020204"/>
              <a:sym typeface="Arial" panose="020B0604020202020204"/>
            </a:endParaRPr>
          </a:p>
          <a:p>
            <a:pPr marL="457200" lvl="0" indent="-330200" algn="l" rtl="0">
              <a:spcBef>
                <a:spcPts val="0"/>
              </a:spcBef>
              <a:spcAft>
                <a:spcPts val="0"/>
              </a:spcAft>
              <a:buClr>
                <a:srgbClr val="000000"/>
              </a:buClr>
              <a:buSzPts val="1600"/>
              <a:buFont typeface="Arial" panose="020B0604020202020204"/>
              <a:buChar char="●"/>
            </a:pPr>
            <a:r>
              <a:rPr lang="en-GB" sz="1600">
                <a:solidFill>
                  <a:srgbClr val="000000"/>
                </a:solidFill>
                <a:latin typeface="Arial" panose="020B0604020202020204"/>
                <a:ea typeface="Arial" panose="020B0604020202020204"/>
                <a:cs typeface="Arial" panose="020B0604020202020204"/>
                <a:sym typeface="Arial" panose="020B0604020202020204"/>
              </a:rPr>
              <a:t>IMU : Reading the raw values for the accelerometer and gyro is easy.</a:t>
            </a:r>
            <a:endParaRPr sz="1600">
              <a:solidFill>
                <a:srgbClr val="000000"/>
              </a:solidFill>
              <a:latin typeface="Arial" panose="020B0604020202020204"/>
              <a:ea typeface="Arial" panose="020B0604020202020204"/>
              <a:cs typeface="Arial" panose="020B0604020202020204"/>
              <a:sym typeface="Arial" panose="020B0604020202020204"/>
            </a:endParaRPr>
          </a:p>
          <a:p>
            <a:pPr marL="457200" lvl="0" indent="0" algn="l" rtl="0">
              <a:spcBef>
                <a:spcPts val="1600"/>
              </a:spcBef>
              <a:spcAft>
                <a:spcPts val="1600"/>
              </a:spcAft>
              <a:buNone/>
            </a:pPr>
            <a:endParaRPr sz="1600">
              <a:latin typeface="Arial" panose="020B0604020202020204"/>
              <a:ea typeface="Arial" panose="020B0604020202020204"/>
              <a:cs typeface="Arial" panose="020B0604020202020204"/>
              <a:sym typeface="Arial" panose="020B0604020202020204"/>
            </a:endParaRPr>
          </a:p>
        </p:txBody>
      </p:sp>
      <p:pic>
        <p:nvPicPr>
          <p:cNvPr id="253" name="Google Shape;253;p30"/>
          <p:cNvPicPr preferRelativeResize="0"/>
          <p:nvPr/>
        </p:nvPicPr>
        <p:blipFill>
          <a:blip r:embed="rId1"/>
          <a:stretch>
            <a:fillRect/>
          </a:stretch>
        </p:blipFill>
        <p:spPr>
          <a:xfrm>
            <a:off x="7791700" y="0"/>
            <a:ext cx="1121395" cy="535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753600" y="606250"/>
            <a:ext cx="7688700" cy="4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Hardware Design</a:t>
            </a:r>
            <a:endParaRPr lang="en-GB"/>
          </a:p>
        </p:txBody>
      </p:sp>
      <p:sp>
        <p:nvSpPr>
          <p:cNvPr id="259" name="Google Shape;259;p31"/>
          <p:cNvSpPr txBox="1"/>
          <p:nvPr>
            <p:ph type="body" idx="1"/>
          </p:nvPr>
        </p:nvSpPr>
        <p:spPr>
          <a:xfrm>
            <a:off x="727650" y="1529000"/>
            <a:ext cx="7688700" cy="3614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Font typeface="Arial" panose="020B0604020202020204"/>
              <a:buChar char="●"/>
            </a:pPr>
            <a:r>
              <a:rPr lang="en-GB" sz="1600">
                <a:solidFill>
                  <a:srgbClr val="000000"/>
                </a:solidFill>
                <a:latin typeface="Arial" panose="020B0604020202020204"/>
                <a:ea typeface="Arial" panose="020B0604020202020204"/>
                <a:cs typeface="Arial" panose="020B0604020202020204"/>
                <a:sym typeface="Arial" panose="020B0604020202020204"/>
              </a:rPr>
              <a:t>S</a:t>
            </a:r>
            <a:r>
              <a:rPr lang="en-GB" sz="1600">
                <a:solidFill>
                  <a:srgbClr val="000000"/>
                </a:solidFill>
                <a:latin typeface="Arial" panose="020B0604020202020204"/>
                <a:ea typeface="Arial" panose="020B0604020202020204"/>
                <a:cs typeface="Arial" panose="020B0604020202020204"/>
                <a:sym typeface="Arial" panose="020B0604020202020204"/>
              </a:rPr>
              <a:t>oftware used for design and simulation is </a:t>
            </a:r>
            <a:endParaRPr sz="1600">
              <a:solidFill>
                <a:srgbClr val="000000"/>
              </a:solidFill>
              <a:latin typeface="Arial" panose="020B0604020202020204"/>
              <a:ea typeface="Arial" panose="020B0604020202020204"/>
              <a:cs typeface="Arial" panose="020B0604020202020204"/>
              <a:sym typeface="Arial" panose="020B0604020202020204"/>
            </a:endParaRPr>
          </a:p>
          <a:p>
            <a:pPr marL="457200" lvl="0" indent="0" algn="l" rtl="0">
              <a:spcBef>
                <a:spcPts val="1600"/>
              </a:spcBef>
              <a:spcAft>
                <a:spcPts val="0"/>
              </a:spcAft>
              <a:buNone/>
            </a:pPr>
            <a:r>
              <a:rPr lang="en-GB" sz="1600">
                <a:solidFill>
                  <a:srgbClr val="000000"/>
                </a:solidFill>
                <a:latin typeface="Arial" panose="020B0604020202020204"/>
                <a:ea typeface="Arial" panose="020B0604020202020204"/>
                <a:cs typeface="Arial" panose="020B0604020202020204"/>
                <a:sym typeface="Arial" panose="020B0604020202020204"/>
              </a:rPr>
              <a:t>Autodesk Fusion 360.</a:t>
            </a:r>
            <a:endParaRPr sz="1600">
              <a:solidFill>
                <a:srgbClr val="000000"/>
              </a:solidFill>
              <a:latin typeface="Arial" panose="020B0604020202020204"/>
              <a:ea typeface="Arial" panose="020B0604020202020204"/>
              <a:cs typeface="Arial" panose="020B0604020202020204"/>
              <a:sym typeface="Arial" panose="020B0604020202020204"/>
            </a:endParaRPr>
          </a:p>
          <a:p>
            <a:pPr marL="457200" lvl="0" indent="-330200" algn="l" rtl="0">
              <a:spcBef>
                <a:spcPts val="1600"/>
              </a:spcBef>
              <a:spcAft>
                <a:spcPts val="0"/>
              </a:spcAft>
              <a:buClr>
                <a:srgbClr val="000000"/>
              </a:buClr>
              <a:buSzPts val="1600"/>
              <a:buFont typeface="Arial" panose="020B0604020202020204"/>
              <a:buChar char="●"/>
            </a:pPr>
            <a:r>
              <a:rPr lang="en-GB" sz="1600">
                <a:solidFill>
                  <a:srgbClr val="000000"/>
                </a:solidFill>
                <a:latin typeface="Arial" panose="020B0604020202020204"/>
                <a:ea typeface="Arial" panose="020B0604020202020204"/>
                <a:cs typeface="Arial" panose="020B0604020202020204"/>
                <a:sym typeface="Arial" panose="020B0604020202020204"/>
              </a:rPr>
              <a:t>Material used for fabrication of rover’s </a:t>
            </a:r>
            <a:endParaRPr sz="1600">
              <a:solidFill>
                <a:srgbClr val="000000"/>
              </a:solidFill>
              <a:latin typeface="Arial" panose="020B0604020202020204"/>
              <a:ea typeface="Arial" panose="020B0604020202020204"/>
              <a:cs typeface="Arial" panose="020B0604020202020204"/>
              <a:sym typeface="Arial" panose="020B0604020202020204"/>
            </a:endParaRPr>
          </a:p>
          <a:p>
            <a:pPr marL="457200" lvl="0" indent="0" algn="l" rtl="0">
              <a:spcBef>
                <a:spcPts val="1600"/>
              </a:spcBef>
              <a:spcAft>
                <a:spcPts val="0"/>
              </a:spcAft>
              <a:buNone/>
            </a:pPr>
            <a:r>
              <a:rPr lang="en-GB" sz="1600">
                <a:solidFill>
                  <a:srgbClr val="000000"/>
                </a:solidFill>
                <a:latin typeface="Arial" panose="020B0604020202020204"/>
                <a:ea typeface="Arial" panose="020B0604020202020204"/>
                <a:cs typeface="Arial" panose="020B0604020202020204"/>
                <a:sym typeface="Arial" panose="020B0604020202020204"/>
              </a:rPr>
              <a:t>chassis is Aluminium 6061 cold form . </a:t>
            </a:r>
            <a:endParaRPr sz="1600">
              <a:solidFill>
                <a:srgbClr val="000000"/>
              </a:solidFill>
              <a:latin typeface="Arial" panose="020B0604020202020204"/>
              <a:ea typeface="Arial" panose="020B0604020202020204"/>
              <a:cs typeface="Arial" panose="020B0604020202020204"/>
              <a:sym typeface="Arial" panose="020B0604020202020204"/>
            </a:endParaRPr>
          </a:p>
          <a:p>
            <a:pPr marL="457200" lvl="0" indent="-330200" algn="l" rtl="0">
              <a:spcBef>
                <a:spcPts val="1600"/>
              </a:spcBef>
              <a:spcAft>
                <a:spcPts val="0"/>
              </a:spcAft>
              <a:buClr>
                <a:srgbClr val="000000"/>
              </a:buClr>
              <a:buSzPts val="1600"/>
              <a:buFont typeface="Arial" panose="020B0604020202020204"/>
              <a:buChar char="●"/>
            </a:pPr>
            <a:r>
              <a:rPr lang="en-GB" sz="1600">
                <a:solidFill>
                  <a:srgbClr val="000000"/>
                </a:solidFill>
                <a:latin typeface="Arial" panose="020B0604020202020204"/>
                <a:ea typeface="Arial" panose="020B0604020202020204"/>
                <a:cs typeface="Arial" panose="020B0604020202020204"/>
                <a:sym typeface="Arial" panose="020B0604020202020204"/>
              </a:rPr>
              <a:t>Acrylic sheets are used for the placement </a:t>
            </a:r>
            <a:endParaRPr sz="16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600"/>
              </a:spcBef>
              <a:spcAft>
                <a:spcPts val="1600"/>
              </a:spcAft>
              <a:buNone/>
            </a:pPr>
            <a:r>
              <a:rPr lang="en-GB" sz="1600">
                <a:solidFill>
                  <a:srgbClr val="000000"/>
                </a:solidFill>
                <a:latin typeface="Arial" panose="020B0604020202020204"/>
                <a:ea typeface="Arial" panose="020B0604020202020204"/>
                <a:cs typeface="Arial" panose="020B0604020202020204"/>
                <a:sym typeface="Arial" panose="020B0604020202020204"/>
              </a:rPr>
              <a:t>        of e</a:t>
            </a:r>
            <a:r>
              <a:rPr lang="en-GB" sz="1600">
                <a:solidFill>
                  <a:srgbClr val="000000"/>
                </a:solidFill>
                <a:latin typeface="Arial" panose="020B0604020202020204"/>
                <a:ea typeface="Arial" panose="020B0604020202020204"/>
                <a:cs typeface="Arial" panose="020B0604020202020204"/>
                <a:sym typeface="Arial" panose="020B0604020202020204"/>
              </a:rPr>
              <a:t>lectronic components.</a:t>
            </a:r>
            <a:endParaRPr sz="1600">
              <a:solidFill>
                <a:srgbClr val="000000"/>
              </a:solidFill>
              <a:latin typeface="Arial" panose="020B0604020202020204"/>
              <a:ea typeface="Arial" panose="020B0604020202020204"/>
              <a:cs typeface="Arial" panose="020B0604020202020204"/>
              <a:sym typeface="Arial" panose="020B0604020202020204"/>
            </a:endParaRPr>
          </a:p>
        </p:txBody>
      </p:sp>
      <p:pic>
        <p:nvPicPr>
          <p:cNvPr id="260" name="Google Shape;260;p31"/>
          <p:cNvPicPr preferRelativeResize="0"/>
          <p:nvPr/>
        </p:nvPicPr>
        <p:blipFill>
          <a:blip r:embed="rId1"/>
          <a:stretch>
            <a:fillRect/>
          </a:stretch>
        </p:blipFill>
        <p:spPr>
          <a:xfrm>
            <a:off x="5233600" y="1714500"/>
            <a:ext cx="3290925" cy="2817075"/>
          </a:xfrm>
          <a:prstGeom prst="rect">
            <a:avLst/>
          </a:prstGeom>
          <a:noFill/>
          <a:ln>
            <a:noFill/>
          </a:ln>
        </p:spPr>
      </p:pic>
      <p:pic>
        <p:nvPicPr>
          <p:cNvPr id="261" name="Google Shape;261;p31"/>
          <p:cNvPicPr preferRelativeResize="0"/>
          <p:nvPr/>
        </p:nvPicPr>
        <p:blipFill>
          <a:blip r:embed="rId2"/>
          <a:stretch>
            <a:fillRect/>
          </a:stretch>
        </p:blipFill>
        <p:spPr>
          <a:xfrm>
            <a:off x="7791700" y="0"/>
            <a:ext cx="1121395" cy="535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3" name="Shape 93"/>
        <p:cNvGrpSpPr/>
        <p:nvPr/>
      </p:nvGrpSpPr>
      <p:grpSpPr>
        <a:xfrm>
          <a:off x="0" y="0"/>
          <a:ext cx="0" cy="0"/>
          <a:chOff x="0" y="0"/>
          <a:chExt cx="0" cy="0"/>
        </a:xfrm>
      </p:grpSpPr>
      <p:sp>
        <p:nvSpPr>
          <p:cNvPr id="94" name="Google Shape;94;p14"/>
          <p:cNvSpPr txBox="1"/>
          <p:nvPr>
            <p:ph type="title"/>
          </p:nvPr>
        </p:nvSpPr>
        <p:spPr>
          <a:xfrm>
            <a:off x="729450" y="1394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INTRODUCTION</a:t>
            </a:r>
            <a:endParaRPr sz="3000"/>
          </a:p>
        </p:txBody>
      </p:sp>
      <p:sp>
        <p:nvSpPr>
          <p:cNvPr id="95" name="Google Shape;95;p14"/>
          <p:cNvSpPr txBox="1"/>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36550" algn="l" rtl="0">
              <a:lnSpc>
                <a:spcPct val="20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The use of autonomous navigating robots is </a:t>
            </a:r>
            <a:r>
              <a:rPr lang="en-GB" sz="1700">
                <a:solidFill>
                  <a:srgbClr val="000000"/>
                </a:solidFill>
                <a:latin typeface="Arial" panose="020B0604020202020204"/>
                <a:ea typeface="Arial" panose="020B0604020202020204"/>
                <a:cs typeface="Arial" panose="020B0604020202020204"/>
                <a:sym typeface="Arial" panose="020B0604020202020204"/>
              </a:rPr>
              <a:t>increasing</a:t>
            </a:r>
            <a:r>
              <a:rPr lang="en-GB" sz="1700">
                <a:solidFill>
                  <a:srgbClr val="000000"/>
                </a:solidFill>
                <a:latin typeface="Arial" panose="020B0604020202020204"/>
                <a:ea typeface="Arial" panose="020B0604020202020204"/>
                <a:cs typeface="Arial" panose="020B0604020202020204"/>
                <a:sym typeface="Arial" panose="020B0604020202020204"/>
              </a:rPr>
              <a:t> in the industry.</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336550" algn="l" rtl="0">
              <a:lnSpc>
                <a:spcPct val="20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Material handling cost can be reduced upto 30%</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336550" algn="l" rtl="0">
              <a:lnSpc>
                <a:spcPct val="20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Various advantages like reduced accidents,less fuel consumption,reduced travel time and cost</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323850" algn="l" rtl="0">
              <a:lnSpc>
                <a:spcPct val="200000"/>
              </a:lnSpc>
              <a:spcBef>
                <a:spcPts val="0"/>
              </a:spcBef>
              <a:spcAft>
                <a:spcPts val="0"/>
              </a:spcAft>
              <a:buClr>
                <a:srgbClr val="000000"/>
              </a:buClr>
              <a:buSzPts val="15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SLAM is a technique used for </a:t>
            </a:r>
            <a:r>
              <a:rPr lang="en-GB" sz="1700">
                <a:solidFill>
                  <a:srgbClr val="000000"/>
                </a:solidFill>
                <a:latin typeface="Arial" panose="020B0604020202020204"/>
                <a:ea typeface="Arial" panose="020B0604020202020204"/>
                <a:cs typeface="Arial" panose="020B0604020202020204"/>
                <a:sym typeface="Arial" panose="020B0604020202020204"/>
              </a:rPr>
              <a:t>generating</a:t>
            </a:r>
            <a:r>
              <a:rPr lang="en-GB" sz="1700">
                <a:solidFill>
                  <a:srgbClr val="000000"/>
                </a:solidFill>
                <a:latin typeface="Arial" panose="020B0604020202020204"/>
                <a:ea typeface="Arial" panose="020B0604020202020204"/>
                <a:cs typeface="Arial" panose="020B0604020202020204"/>
                <a:sym typeface="Arial" panose="020B0604020202020204"/>
              </a:rPr>
              <a:t> maps for autonomous </a:t>
            </a:r>
            <a:r>
              <a:rPr lang="en-GB" sz="1700">
                <a:solidFill>
                  <a:srgbClr val="000000"/>
                </a:solidFill>
                <a:latin typeface="Arial" panose="020B0604020202020204"/>
                <a:ea typeface="Arial" panose="020B0604020202020204"/>
                <a:cs typeface="Arial" panose="020B0604020202020204"/>
                <a:sym typeface="Arial" panose="020B0604020202020204"/>
              </a:rPr>
              <a:t>vehicles</a:t>
            </a:r>
            <a:r>
              <a:rPr lang="en-GB" sz="1700">
                <a:solidFill>
                  <a:srgbClr val="000000"/>
                </a:solidFill>
                <a:latin typeface="Arial" panose="020B0604020202020204"/>
                <a:ea typeface="Arial" panose="020B0604020202020204"/>
                <a:cs typeface="Arial" panose="020B0604020202020204"/>
                <a:sym typeface="Arial" panose="020B0604020202020204"/>
              </a:rPr>
              <a:t>.</a:t>
            </a:r>
            <a:r>
              <a:rPr lang="en-GB" sz="1500">
                <a:solidFill>
                  <a:srgbClr val="000000"/>
                </a:solidFill>
                <a:latin typeface="Arial" panose="020B0604020202020204"/>
                <a:ea typeface="Arial" panose="020B0604020202020204"/>
                <a:cs typeface="Arial" panose="020B0604020202020204"/>
                <a:sym typeface="Arial" panose="020B0604020202020204"/>
              </a:rPr>
              <a:t>  </a:t>
            </a:r>
            <a:endParaRPr sz="15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lnSpc>
                <a:spcPct val="150000"/>
              </a:lnSpc>
              <a:spcBef>
                <a:spcPts val="1600"/>
              </a:spcBef>
              <a:spcAft>
                <a:spcPts val="1600"/>
              </a:spcAft>
              <a:buNone/>
            </a:pPr>
            <a:endParaRPr sz="1500">
              <a:solidFill>
                <a:srgbClr val="000000"/>
              </a:solidFill>
              <a:latin typeface="Arial" panose="020B0604020202020204"/>
              <a:ea typeface="Arial" panose="020B0604020202020204"/>
              <a:cs typeface="Arial" panose="020B0604020202020204"/>
              <a:sym typeface="Arial" panose="020B0604020202020204"/>
            </a:endParaRPr>
          </a:p>
        </p:txBody>
      </p:sp>
      <p:pic>
        <p:nvPicPr>
          <p:cNvPr id="96" name="Google Shape;96;p14"/>
          <p:cNvPicPr preferRelativeResize="0"/>
          <p:nvPr/>
        </p:nvPicPr>
        <p:blipFill>
          <a:blip r:embed="rId1"/>
          <a:stretch>
            <a:fillRect/>
          </a:stretch>
        </p:blipFill>
        <p:spPr>
          <a:xfrm>
            <a:off x="7791700" y="0"/>
            <a:ext cx="1121395" cy="535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65" name="Shape 265"/>
        <p:cNvGrpSpPr/>
        <p:nvPr/>
      </p:nvGrpSpPr>
      <p:grpSpPr>
        <a:xfrm>
          <a:off x="0" y="0"/>
          <a:ext cx="0" cy="0"/>
          <a:chOff x="0" y="0"/>
          <a:chExt cx="0" cy="0"/>
        </a:xfrm>
      </p:grpSpPr>
      <p:sp>
        <p:nvSpPr>
          <p:cNvPr id="266" name="Google Shape;266;p32"/>
          <p:cNvSpPr txBox="1"/>
          <p:nvPr>
            <p:ph type="title"/>
          </p:nvPr>
        </p:nvSpPr>
        <p:spPr>
          <a:xfrm>
            <a:off x="790350" y="5027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Design Approach</a:t>
            </a:r>
            <a:endParaRPr lang="en-GB"/>
          </a:p>
        </p:txBody>
      </p:sp>
      <p:sp>
        <p:nvSpPr>
          <p:cNvPr id="267" name="Google Shape;267;p32"/>
          <p:cNvSpPr txBox="1"/>
          <p:nvPr>
            <p:ph type="body" idx="1"/>
          </p:nvPr>
        </p:nvSpPr>
        <p:spPr>
          <a:xfrm>
            <a:off x="727650" y="1495150"/>
            <a:ext cx="7688700" cy="29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rgbClr val="000000"/>
                </a:solidFill>
                <a:latin typeface="Arial" panose="020B0604020202020204"/>
                <a:ea typeface="Arial" panose="020B0604020202020204"/>
                <a:cs typeface="Arial" panose="020B0604020202020204"/>
                <a:sym typeface="Arial" panose="020B0604020202020204"/>
              </a:rPr>
              <a:t>● The chassis of mobile is made of a hollow cuboid framework of aluminum attached</a:t>
            </a:r>
            <a:endParaRPr sz="15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600"/>
              </a:spcBef>
              <a:spcAft>
                <a:spcPts val="0"/>
              </a:spcAft>
              <a:buNone/>
            </a:pPr>
            <a:r>
              <a:rPr lang="en-GB" sz="1500">
                <a:solidFill>
                  <a:srgbClr val="000000"/>
                </a:solidFill>
                <a:latin typeface="Arial" panose="020B0604020202020204"/>
                <a:ea typeface="Arial" panose="020B0604020202020204"/>
                <a:cs typeface="Arial" panose="020B0604020202020204"/>
                <a:sym typeface="Arial" panose="020B0604020202020204"/>
              </a:rPr>
              <a:t>with triangular fenders attached to every pillars to which the axles are connected.</a:t>
            </a:r>
            <a:endParaRPr sz="15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600"/>
              </a:spcBef>
              <a:spcAft>
                <a:spcPts val="0"/>
              </a:spcAft>
              <a:buNone/>
            </a:pPr>
            <a:r>
              <a:rPr lang="en-GB" sz="1500">
                <a:solidFill>
                  <a:srgbClr val="000000"/>
                </a:solidFill>
                <a:latin typeface="Arial" panose="020B0604020202020204"/>
                <a:ea typeface="Arial" panose="020B0604020202020204"/>
                <a:cs typeface="Arial" panose="020B0604020202020204"/>
                <a:sym typeface="Arial" panose="020B0604020202020204"/>
              </a:rPr>
              <a:t>● The chassis is driven by a four by four wheel drive with damping</a:t>
            </a:r>
            <a:endParaRPr sz="15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600"/>
              </a:spcBef>
              <a:spcAft>
                <a:spcPts val="0"/>
              </a:spcAft>
              <a:buNone/>
            </a:pPr>
            <a:r>
              <a:rPr lang="en-GB" sz="1500">
                <a:solidFill>
                  <a:srgbClr val="000000"/>
                </a:solidFill>
                <a:latin typeface="Arial" panose="020B0604020202020204"/>
                <a:ea typeface="Arial" panose="020B0604020202020204"/>
                <a:cs typeface="Arial" panose="020B0604020202020204"/>
                <a:sym typeface="Arial" panose="020B0604020202020204"/>
              </a:rPr>
              <a:t>system for terrain surfaces.</a:t>
            </a:r>
            <a:endParaRPr sz="15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600"/>
              </a:spcBef>
              <a:spcAft>
                <a:spcPts val="0"/>
              </a:spcAft>
              <a:buNone/>
            </a:pPr>
            <a:r>
              <a:rPr lang="en-GB" sz="1500">
                <a:solidFill>
                  <a:srgbClr val="000000"/>
                </a:solidFill>
                <a:latin typeface="Arial" panose="020B0604020202020204"/>
                <a:ea typeface="Arial" panose="020B0604020202020204"/>
                <a:cs typeface="Arial" panose="020B0604020202020204"/>
                <a:sym typeface="Arial" panose="020B0604020202020204"/>
              </a:rPr>
              <a:t>● Main purpose of using four wheel drive is to obtain better stability and</a:t>
            </a:r>
            <a:endParaRPr sz="15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600"/>
              </a:spcBef>
              <a:spcAft>
                <a:spcPts val="0"/>
              </a:spcAft>
              <a:buNone/>
            </a:pPr>
            <a:r>
              <a:rPr lang="en-GB" sz="1500">
                <a:solidFill>
                  <a:srgbClr val="000000"/>
                </a:solidFill>
                <a:latin typeface="Arial" panose="020B0604020202020204"/>
                <a:ea typeface="Arial" panose="020B0604020202020204"/>
                <a:cs typeface="Arial" panose="020B0604020202020204"/>
                <a:sym typeface="Arial" panose="020B0604020202020204"/>
              </a:rPr>
              <a:t>perform pivot turning.</a:t>
            </a:r>
            <a:endParaRPr sz="15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600"/>
              </a:spcBef>
              <a:spcAft>
                <a:spcPts val="1600"/>
              </a:spcAft>
              <a:buNone/>
            </a:pPr>
          </a:p>
        </p:txBody>
      </p:sp>
      <p:pic>
        <p:nvPicPr>
          <p:cNvPr id="268" name="Google Shape;268;p32"/>
          <p:cNvPicPr preferRelativeResize="0"/>
          <p:nvPr/>
        </p:nvPicPr>
        <p:blipFill>
          <a:blip r:embed="rId1"/>
          <a:stretch>
            <a:fillRect/>
          </a:stretch>
        </p:blipFill>
        <p:spPr>
          <a:xfrm>
            <a:off x="7791700" y="0"/>
            <a:ext cx="1121395" cy="535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72" name="Shape 272"/>
        <p:cNvGrpSpPr/>
        <p:nvPr/>
      </p:nvGrpSpPr>
      <p:grpSpPr>
        <a:xfrm>
          <a:off x="0" y="0"/>
          <a:ext cx="0" cy="0"/>
          <a:chOff x="0" y="0"/>
          <a:chExt cx="0" cy="0"/>
        </a:xfrm>
      </p:grpSpPr>
      <p:sp>
        <p:nvSpPr>
          <p:cNvPr id="273" name="Google Shape;273;p33"/>
          <p:cNvSpPr txBox="1"/>
          <p:nvPr>
            <p:ph type="title"/>
          </p:nvPr>
        </p:nvSpPr>
        <p:spPr>
          <a:xfrm>
            <a:off x="799100" y="5924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Completed Robot Hardware</a:t>
            </a:r>
            <a:endParaRPr lang="en-GB"/>
          </a:p>
        </p:txBody>
      </p:sp>
      <p:pic>
        <p:nvPicPr>
          <p:cNvPr id="274" name="Google Shape;274;p33"/>
          <p:cNvPicPr preferRelativeResize="0"/>
          <p:nvPr/>
        </p:nvPicPr>
        <p:blipFill rotWithShape="1">
          <a:blip r:embed="rId1"/>
          <a:srcRect t="22178"/>
          <a:stretch>
            <a:fillRect/>
          </a:stretch>
        </p:blipFill>
        <p:spPr>
          <a:xfrm>
            <a:off x="2833912" y="1271975"/>
            <a:ext cx="3619075" cy="3802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78" name="Shape 278"/>
        <p:cNvGrpSpPr/>
        <p:nvPr/>
      </p:nvGrpSpPr>
      <p:grpSpPr>
        <a:xfrm>
          <a:off x="0" y="0"/>
          <a:ext cx="0" cy="0"/>
          <a:chOff x="0" y="0"/>
          <a:chExt cx="0" cy="0"/>
        </a:xfrm>
      </p:grpSpPr>
      <p:sp>
        <p:nvSpPr>
          <p:cNvPr id="279" name="Google Shape;279;p34"/>
          <p:cNvSpPr txBox="1"/>
          <p:nvPr>
            <p:ph type="title"/>
          </p:nvPr>
        </p:nvSpPr>
        <p:spPr>
          <a:xfrm>
            <a:off x="729450" y="5662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lang="en-GB"/>
          </a:p>
        </p:txBody>
      </p:sp>
      <p:sp>
        <p:nvSpPr>
          <p:cNvPr id="280" name="Google Shape;280;p34"/>
          <p:cNvSpPr txBox="1"/>
          <p:nvPr>
            <p:ph type="body" idx="1"/>
          </p:nvPr>
        </p:nvSpPr>
        <p:spPr>
          <a:xfrm>
            <a:off x="727650" y="1367400"/>
            <a:ext cx="7688700" cy="2261100"/>
          </a:xfrm>
          <a:prstGeom prst="rect">
            <a:avLst/>
          </a:prstGeom>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We have analyzed and successfully simulated an autonomous navigation system using ROS.</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336550" algn="l" rtl="0">
              <a:lnSpc>
                <a:spcPct val="15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Turtlebot was used in a simulated environment created with the help of Gazebo for experimenting and implementing autonomous navigation.</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336550" algn="l" rtl="0">
              <a:lnSpc>
                <a:spcPct val="15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The map was successfully generated by robot and managed to reach the assigned destination without colliding.</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336550" algn="l" rtl="0">
              <a:lnSpc>
                <a:spcPct val="15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The full hardware implementation and calibration for achieving more precision remains for future work.</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0" algn="l" rtl="0">
              <a:lnSpc>
                <a:spcPct val="100000"/>
              </a:lnSpc>
              <a:spcBef>
                <a:spcPts val="0"/>
              </a:spcBef>
              <a:spcAft>
                <a:spcPts val="0"/>
              </a:spcAft>
              <a:buNone/>
            </a:pPr>
            <a:endParaRPr sz="1700">
              <a:solidFill>
                <a:srgbClr val="000000"/>
              </a:solidFill>
              <a:latin typeface="Arial" panose="020B0604020202020204"/>
              <a:ea typeface="Arial" panose="020B0604020202020204"/>
              <a:cs typeface="Arial" panose="020B0604020202020204"/>
              <a:sym typeface="Arial" panose="020B0604020202020204"/>
            </a:endParaRPr>
          </a:p>
        </p:txBody>
      </p:sp>
      <p:pic>
        <p:nvPicPr>
          <p:cNvPr id="281" name="Google Shape;281;p34"/>
          <p:cNvPicPr preferRelativeResize="0"/>
          <p:nvPr/>
        </p:nvPicPr>
        <p:blipFill>
          <a:blip r:embed="rId1"/>
          <a:stretch>
            <a:fillRect/>
          </a:stretch>
        </p:blipFill>
        <p:spPr>
          <a:xfrm>
            <a:off x="7791700" y="0"/>
            <a:ext cx="1121395" cy="535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85" name="Shape 285"/>
        <p:cNvGrpSpPr/>
        <p:nvPr/>
      </p:nvGrpSpPr>
      <p:grpSpPr>
        <a:xfrm>
          <a:off x="0" y="0"/>
          <a:ext cx="0" cy="0"/>
          <a:chOff x="0" y="0"/>
          <a:chExt cx="0" cy="0"/>
        </a:xfrm>
      </p:grpSpPr>
      <p:sp>
        <p:nvSpPr>
          <p:cNvPr id="286" name="Google Shape;286;p35"/>
          <p:cNvSpPr txBox="1"/>
          <p:nvPr>
            <p:ph type="title"/>
          </p:nvPr>
        </p:nvSpPr>
        <p:spPr>
          <a:xfrm>
            <a:off x="727650" y="5905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lang="en-GB"/>
          </a:p>
        </p:txBody>
      </p:sp>
      <p:sp>
        <p:nvSpPr>
          <p:cNvPr id="287" name="Google Shape;287;p35"/>
          <p:cNvSpPr txBox="1"/>
          <p:nvPr>
            <p:ph type="body" idx="1"/>
          </p:nvPr>
        </p:nvSpPr>
        <p:spPr>
          <a:xfrm>
            <a:off x="603725" y="1181000"/>
            <a:ext cx="7688700" cy="3817500"/>
          </a:xfrm>
          <a:prstGeom prst="rect">
            <a:avLst/>
          </a:prstGeom>
        </p:spPr>
        <p:txBody>
          <a:bodyPr spcFirstLastPara="1" wrap="square" lIns="91425" tIns="91425" rIns="91425" bIns="91425" anchor="t" anchorCtr="0">
            <a:noAutofit/>
          </a:bodyPr>
          <a:lstStyle/>
          <a:p>
            <a:pPr marL="457200" lvl="0" indent="-298450" algn="just" rtl="0">
              <a:lnSpc>
                <a:spcPct val="100000"/>
              </a:lnSpc>
              <a:spcBef>
                <a:spcPts val="0"/>
              </a:spcBef>
              <a:spcAft>
                <a:spcPts val="0"/>
              </a:spcAft>
              <a:buSzPts val="1100"/>
              <a:buChar char="●"/>
            </a:pPr>
            <a:r>
              <a:rPr lang="en-GB" sz="1100"/>
              <a:t>Dissanayake, Gamini and Williams, Stefan B and Durrant-Whyte, Hugh and Bailey,Tim, “Map management for efficient simultaneous localization and mapping (SLAM)”Autonomous Robots, pp. 267–286, 2002.</a:t>
            </a:r>
            <a:endParaRPr sz="1100"/>
          </a:p>
          <a:p>
            <a:pPr marL="457200" lvl="0" indent="-298450" algn="just" rtl="0">
              <a:lnSpc>
                <a:spcPct val="100000"/>
              </a:lnSpc>
              <a:spcBef>
                <a:spcPts val="0"/>
              </a:spcBef>
              <a:spcAft>
                <a:spcPts val="0"/>
              </a:spcAft>
              <a:buSzPts val="1100"/>
              <a:buChar char="●"/>
            </a:pPr>
            <a:r>
              <a:rPr lang="en-GB" sz="1100"/>
              <a:t>Araujo, Andre and Portugal, David and Couceiro, Micael S and Rocha, Rui P , “Integrating Arduino-based educational mobile robots in ROS”, Journal of Intelligent Robotic Systems, pp. 281–298, 2015.</a:t>
            </a:r>
            <a:endParaRPr sz="1100"/>
          </a:p>
          <a:p>
            <a:pPr marL="457200" lvl="0" indent="-298450" algn="just" rtl="0">
              <a:lnSpc>
                <a:spcPct val="100000"/>
              </a:lnSpc>
              <a:spcBef>
                <a:spcPts val="0"/>
              </a:spcBef>
              <a:spcAft>
                <a:spcPts val="0"/>
              </a:spcAft>
              <a:buSzPts val="1100"/>
              <a:buChar char="●"/>
            </a:pPr>
            <a:r>
              <a:rPr lang="en-GB" sz="1100"/>
              <a:t>Krinkin, Kirill and Stotskaya, Elena and Stotskiy, Yury, “Design and implementation Raspberry Pi-based omni-wheel mobile robot” 2015 Artificial Intelligence and Natural Language and Information Extraction, Social Media and Web Search FRUCT Conference (AINL-ISMW FRUCT), pp. 39–45, 2015.</a:t>
            </a:r>
            <a:endParaRPr sz="1100"/>
          </a:p>
          <a:p>
            <a:pPr marL="457200" lvl="0" indent="-298450" algn="just" rtl="0">
              <a:lnSpc>
                <a:spcPct val="100000"/>
              </a:lnSpc>
              <a:spcBef>
                <a:spcPts val="0"/>
              </a:spcBef>
              <a:spcAft>
                <a:spcPts val="0"/>
              </a:spcAft>
              <a:buSzPts val="1100"/>
              <a:buChar char="●"/>
            </a:pPr>
            <a:r>
              <a:rPr lang="en-GB" sz="1100"/>
              <a:t>Hasan, HM and Mohammed, TH,“Implementation of Mobile Robot’s Navigation using SLAM based on Cloud Computing”, Engineering and Technology Journal, 2017, 1, pp. 634–639.</a:t>
            </a:r>
            <a:endParaRPr sz="1100"/>
          </a:p>
          <a:p>
            <a:pPr marL="457200" lvl="0" indent="-298450" algn="just" rtl="0">
              <a:lnSpc>
                <a:spcPct val="100000"/>
              </a:lnSpc>
              <a:spcBef>
                <a:spcPts val="0"/>
              </a:spcBef>
              <a:spcAft>
                <a:spcPts val="0"/>
              </a:spcAft>
              <a:buSzPts val="1100"/>
              <a:buChar char="●"/>
            </a:pPr>
            <a:r>
              <a:rPr lang="en-GB" sz="1100"/>
              <a:t>Murray, Peter and Schukat, Michael, “MAV based SLAM and autonomous navigation: A view towards efficient on-board systems ”, 2017 28th Irish Signals and Systems Conference (ISSC), pp. 1–6, Feb. 2017.</a:t>
            </a:r>
            <a:endParaRPr sz="1100"/>
          </a:p>
          <a:p>
            <a:pPr marL="457200" lvl="0" indent="-298450" algn="just" rtl="0">
              <a:lnSpc>
                <a:spcPct val="100000"/>
              </a:lnSpc>
              <a:spcBef>
                <a:spcPts val="0"/>
              </a:spcBef>
              <a:spcAft>
                <a:spcPts val="0"/>
              </a:spcAft>
              <a:buSzPts val="1100"/>
              <a:buChar char="●"/>
            </a:pPr>
            <a:r>
              <a:rPr lang="en-GB" sz="1100"/>
              <a:t>Wang, Chieh-Chih and Thorpe, Chuck, “Simultaneous localization and mapping with detection and tracking of moving objects”, T Proceedings 2002 IEEE International Conference on Robotics and Automation (Cat. No. 02CH37292), pp. 2918–2924, 2002.</a:t>
            </a:r>
            <a:endParaRPr sz="1100"/>
          </a:p>
          <a:p>
            <a:pPr marL="457200" lvl="0" indent="-298450" algn="just" rtl="0">
              <a:lnSpc>
                <a:spcPct val="100000"/>
              </a:lnSpc>
              <a:spcBef>
                <a:spcPts val="0"/>
              </a:spcBef>
              <a:spcAft>
                <a:spcPts val="0"/>
              </a:spcAft>
              <a:buSzPts val="1100"/>
              <a:buChar char="●"/>
            </a:pPr>
            <a:r>
              <a:rPr lang="en-GB" sz="1100"/>
              <a:t>C. Cadena and L. Carlone and H. Carrillo and Y. Latif and D. Scaramuzza and J. Neira and I. Reid and J.J. Leonard, “Past, Present, and Future of Simultaneous Localization And Mapping: Towards the Robust-Perception Age”, IEEE Transactions on Robotics,pp. 1309–1332, 2016.</a:t>
            </a:r>
            <a:endParaRPr sz="1100"/>
          </a:p>
          <a:p>
            <a:pPr marL="457200" lvl="0" indent="-298450" algn="just" rtl="0">
              <a:lnSpc>
                <a:spcPct val="100000"/>
              </a:lnSpc>
              <a:spcBef>
                <a:spcPts val="0"/>
              </a:spcBef>
              <a:spcAft>
                <a:spcPts val="0"/>
              </a:spcAft>
              <a:buSzPts val="1100"/>
              <a:buChar char="●"/>
            </a:pPr>
            <a:r>
              <a:rPr lang="en-GB" sz="1100"/>
              <a:t> Guillaume Bresson, Zayed Alsayed, Li Yu and Sebastien Glaser, “Simultaneous Localization And Mapping: A Survey of Current Trends in Autonomous Driving”, IEEE Transactions on Intelligent Vehicles, pp. 1, 2017.</a:t>
            </a:r>
            <a:endParaRPr sz="1100"/>
          </a:p>
          <a:p>
            <a:pPr marL="457200" lvl="0" indent="-298450" algn="just" rtl="0">
              <a:lnSpc>
                <a:spcPct val="100000"/>
              </a:lnSpc>
              <a:spcBef>
                <a:spcPts val="0"/>
              </a:spcBef>
              <a:spcAft>
                <a:spcPts val="0"/>
              </a:spcAft>
              <a:buSzPts val="1100"/>
              <a:buChar char="●"/>
            </a:pPr>
            <a:r>
              <a:rPr lang="en-GB" sz="1100"/>
              <a:t> Amanda Dattalo, ”Introduction,” ros.wiki.org.</a:t>
            </a:r>
            <a:endParaRPr sz="1100"/>
          </a:p>
          <a:p>
            <a:pPr marL="457200" lvl="0" indent="-298450" algn="just" rtl="0">
              <a:lnSpc>
                <a:spcPct val="100000"/>
              </a:lnSpc>
              <a:spcBef>
                <a:spcPts val="0"/>
              </a:spcBef>
              <a:spcAft>
                <a:spcPts val="0"/>
              </a:spcAft>
              <a:buSzPts val="1100"/>
              <a:buChar char="●"/>
            </a:pPr>
            <a:r>
              <a:rPr lang="en-GB" sz="1100"/>
              <a:t>Grisetti, G., Stachniss, C. and Burgard, W., 2007. Improved techniques for grid mapping with rao-blackwellized particle filters. IEEE transactions on Robotics, 23(1), pp.34-46.</a:t>
            </a:r>
            <a:endParaRPr sz="1100"/>
          </a:p>
          <a:p>
            <a:pPr marL="457200" lvl="0" indent="0" algn="just" rtl="0">
              <a:lnSpc>
                <a:spcPct val="100000"/>
              </a:lnSpc>
              <a:spcBef>
                <a:spcPts val="1600"/>
              </a:spcBef>
              <a:spcAft>
                <a:spcPts val="1600"/>
              </a:spcAft>
              <a:buNone/>
            </a:pPr>
            <a:endParaRPr sz="1100"/>
          </a:p>
        </p:txBody>
      </p:sp>
      <p:pic>
        <p:nvPicPr>
          <p:cNvPr id="288" name="Google Shape;288;p35"/>
          <p:cNvPicPr preferRelativeResize="0"/>
          <p:nvPr/>
        </p:nvPicPr>
        <p:blipFill>
          <a:blip r:embed="rId1"/>
          <a:stretch>
            <a:fillRect/>
          </a:stretch>
        </p:blipFill>
        <p:spPr>
          <a:xfrm>
            <a:off x="7791700" y="0"/>
            <a:ext cx="1121395" cy="535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92" name="Shape 292"/>
        <p:cNvGrpSpPr/>
        <p:nvPr/>
      </p:nvGrpSpPr>
      <p:grpSpPr>
        <a:xfrm>
          <a:off x="0" y="0"/>
          <a:ext cx="0" cy="0"/>
          <a:chOff x="0" y="0"/>
          <a:chExt cx="0" cy="0"/>
        </a:xfrm>
      </p:grpSpPr>
      <p:sp>
        <p:nvSpPr>
          <p:cNvPr id="293" name="Google Shape;293;p36"/>
          <p:cNvSpPr txBox="1"/>
          <p:nvPr>
            <p:ph type="title"/>
          </p:nvPr>
        </p:nvSpPr>
        <p:spPr>
          <a:xfrm>
            <a:off x="727650" y="5662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lang="en-GB"/>
          </a:p>
          <a:p>
            <a:pPr marL="0" lvl="0" indent="0" algn="l" rtl="0">
              <a:spcBef>
                <a:spcPts val="0"/>
              </a:spcBef>
              <a:spcAft>
                <a:spcPts val="0"/>
              </a:spcAft>
              <a:buNone/>
            </a:pPr>
          </a:p>
        </p:txBody>
      </p:sp>
      <p:sp>
        <p:nvSpPr>
          <p:cNvPr id="294" name="Google Shape;294;p36"/>
          <p:cNvSpPr txBox="1"/>
          <p:nvPr>
            <p:ph type="body" idx="1"/>
          </p:nvPr>
        </p:nvSpPr>
        <p:spPr>
          <a:xfrm>
            <a:off x="727650" y="1212900"/>
            <a:ext cx="7688700" cy="3956700"/>
          </a:xfrm>
          <a:prstGeom prst="rect">
            <a:avLst/>
          </a:prstGeom>
        </p:spPr>
        <p:txBody>
          <a:bodyPr spcFirstLastPara="1" wrap="square" lIns="91425" tIns="91425" rIns="91425" bIns="91425" anchor="t" anchorCtr="0">
            <a:noAutofit/>
          </a:bodyPr>
          <a:lstStyle/>
          <a:p>
            <a:pPr marL="457200" lvl="0" indent="-298450" algn="just" rtl="0">
              <a:lnSpc>
                <a:spcPct val="100000"/>
              </a:lnSpc>
              <a:spcBef>
                <a:spcPts val="0"/>
              </a:spcBef>
              <a:spcAft>
                <a:spcPts val="0"/>
              </a:spcAft>
              <a:buSzPts val="1100"/>
              <a:buChar char="●"/>
            </a:pPr>
            <a:r>
              <a:rPr lang="en-GB" sz="1100"/>
              <a:t> Zaman, S., Slany, W. and Steinbauer, G., 2011, April. ROS-based mapping, localization and autonomous navigation using a Pioneer 3-DX robot and their relevant issues.In 2011 Saudi International Electronics, Communications and Photonics Conference (SIECPC) (pp. 1-5). IEEE.</a:t>
            </a:r>
            <a:endParaRPr sz="1100"/>
          </a:p>
          <a:p>
            <a:pPr marL="457200" lvl="0" indent="-298450" algn="just" rtl="0">
              <a:lnSpc>
                <a:spcPct val="100000"/>
              </a:lnSpc>
              <a:spcBef>
                <a:spcPts val="0"/>
              </a:spcBef>
              <a:spcAft>
                <a:spcPts val="0"/>
              </a:spcAft>
              <a:buSzPts val="1100"/>
              <a:buChar char="●"/>
            </a:pPr>
            <a:r>
              <a:rPr lang="en-GB" sz="1100"/>
              <a:t>Vasiljević,G., Miklić, D., Draganjac,, I., Kovačić, Z. Lista, P.,(2016),” High Accuracy vehicle localization for autonomous warehousing”, Robotics and Computer-Integrated Manufacturing, 42, pp 1-16.</a:t>
            </a:r>
            <a:endParaRPr sz="1100"/>
          </a:p>
          <a:p>
            <a:pPr marL="457200" lvl="0" indent="-298450" algn="just" rtl="0">
              <a:lnSpc>
                <a:spcPct val="100000"/>
              </a:lnSpc>
              <a:spcBef>
                <a:spcPts val="0"/>
              </a:spcBef>
              <a:spcAft>
                <a:spcPts val="0"/>
              </a:spcAft>
              <a:buSzPts val="1100"/>
              <a:buChar char="●"/>
            </a:pPr>
            <a:r>
              <a:rPr lang="en-GB" sz="1100"/>
              <a:t>Doris M. Turnage. ”Simulation results for localization and mapping algorithms”, 2016 Winter Simulation Conference (WSC), 2016</a:t>
            </a:r>
            <a:endParaRPr sz="1100"/>
          </a:p>
          <a:p>
            <a:pPr marL="457200" lvl="0" indent="-298450" algn="just" rtl="0">
              <a:lnSpc>
                <a:spcPct val="100000"/>
              </a:lnSpc>
              <a:spcBef>
                <a:spcPts val="0"/>
              </a:spcBef>
              <a:spcAft>
                <a:spcPts val="0"/>
              </a:spcAft>
              <a:buSzPts val="1100"/>
              <a:buChar char="●"/>
            </a:pPr>
            <a:r>
              <a:rPr lang="en-GB" sz="1100"/>
              <a:t>Guillaume Bresson, Zayed Alsayed, Li Yu, Sebastien Glaser. ”Simultaneous Localization and Mapping: A Survey of Current Trends in Autonomous Driving”, IEEE Transactions on Intelligent Vehicles, 2017</a:t>
            </a:r>
            <a:endParaRPr sz="1100"/>
          </a:p>
          <a:p>
            <a:pPr marL="457200" lvl="0" indent="-298450" algn="just" rtl="0">
              <a:lnSpc>
                <a:spcPct val="100000"/>
              </a:lnSpc>
              <a:spcBef>
                <a:spcPts val="0"/>
              </a:spcBef>
              <a:spcAft>
                <a:spcPts val="0"/>
              </a:spcAft>
              <a:buSzPts val="1100"/>
              <a:buChar char="●"/>
            </a:pPr>
            <a:r>
              <a:rPr lang="en-GB" sz="1100"/>
              <a:t>Chu-Tak Li, Wan-Chi Siu, Daniel P.K. Lun. ”Semi-Supervised Deep Vision-Based Localization Using Temporal Correlation Between Consecutive Frames”, 2019 IEEE International Conference on Image Processing (ICIP), 201</a:t>
            </a:r>
            <a:endParaRPr sz="1100"/>
          </a:p>
          <a:p>
            <a:pPr marL="457200" lvl="0" indent="-298450" algn="just" rtl="0">
              <a:lnSpc>
                <a:spcPct val="100000"/>
              </a:lnSpc>
              <a:spcBef>
                <a:spcPts val="0"/>
              </a:spcBef>
              <a:spcAft>
                <a:spcPts val="0"/>
              </a:spcAft>
              <a:buSzPts val="1100"/>
              <a:buChar char="●"/>
            </a:pPr>
            <a:r>
              <a:rPr lang="en-GB" sz="1100"/>
              <a:t>Minh Do Hoang, Sang-Seok Yun, Jong-Suk Choi. ”The reliable recovery mechanism for person-following robot in case of missing target”, 2017 14th International Conference on Ubiquitous Robots and Ambient Intelligence (URAI), 2017</a:t>
            </a:r>
            <a:endParaRPr sz="1100"/>
          </a:p>
          <a:p>
            <a:pPr marL="457200" lvl="0" indent="-298450" algn="just" rtl="0">
              <a:lnSpc>
                <a:spcPct val="100000"/>
              </a:lnSpc>
              <a:spcBef>
                <a:spcPts val="0"/>
              </a:spcBef>
              <a:spcAft>
                <a:spcPts val="0"/>
              </a:spcAft>
              <a:buSzPts val="1100"/>
              <a:buChar char="●"/>
            </a:pPr>
            <a:r>
              <a:rPr lang="en-GB" sz="1100"/>
              <a:t>Lin-Shi, Xuefang, Bruno Allard, Shuibao Guo, and Yanxia Gao. ”Low-cost digital control for SMPS integration.” In 5th International Conference on Integrated Power Electronics Systems, pp. 1-6. VDE, 2008.</a:t>
            </a:r>
            <a:endParaRPr sz="1100"/>
          </a:p>
          <a:p>
            <a:pPr marL="457200" lvl="0" indent="-298450" algn="just" rtl="0">
              <a:lnSpc>
                <a:spcPct val="100000"/>
              </a:lnSpc>
              <a:spcBef>
                <a:spcPts val="0"/>
              </a:spcBef>
              <a:spcAft>
                <a:spcPts val="0"/>
              </a:spcAft>
              <a:buSzPts val="1100"/>
              <a:buChar char="●"/>
            </a:pPr>
            <a:r>
              <a:rPr lang="en-GB" sz="1100"/>
              <a:t>Fabacademy.org.2019.3D SCANNING AND PRINTING. [online] Available at:¡http://fabacademy.org/2019/labs/kochi/students/jofin-thomas/Week6.html¿[Accessed 26 April 2020].</a:t>
            </a:r>
            <a:endParaRPr sz="1100"/>
          </a:p>
          <a:p>
            <a:pPr marL="914400" lvl="0" indent="0" algn="just" rtl="0">
              <a:lnSpc>
                <a:spcPct val="100000"/>
              </a:lnSpc>
              <a:spcBef>
                <a:spcPts val="1600"/>
              </a:spcBef>
              <a:spcAft>
                <a:spcPts val="1600"/>
              </a:spcAft>
              <a:buNone/>
            </a:pP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04" name="Shape 304"/>
        <p:cNvGrpSpPr/>
        <p:nvPr/>
      </p:nvGrpSpPr>
      <p:grpSpPr>
        <a:xfrm>
          <a:off x="0" y="0"/>
          <a:ext cx="0" cy="0"/>
          <a:chOff x="0" y="0"/>
          <a:chExt cx="0" cy="0"/>
        </a:xfrm>
      </p:grpSpPr>
      <p:sp>
        <p:nvSpPr>
          <p:cNvPr id="305" name="Google Shape;305;p38"/>
          <p:cNvSpPr txBox="1"/>
          <p:nvPr>
            <p:ph type="body" idx="1"/>
          </p:nvPr>
        </p:nvSpPr>
        <p:spPr>
          <a:xfrm>
            <a:off x="551275" y="1892950"/>
            <a:ext cx="7688700" cy="2261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6000" b="1">
                <a:solidFill>
                  <a:srgbClr val="000000"/>
                </a:solidFill>
                <a:latin typeface="Maven Pro"/>
                <a:ea typeface="Maven Pro"/>
                <a:cs typeface="Maven Pro"/>
                <a:sym typeface="Maven Pro"/>
              </a:rPr>
              <a:t>THANK YOU!</a:t>
            </a:r>
            <a:endParaRPr sz="6000" b="1">
              <a:solidFill>
                <a:srgbClr val="000000"/>
              </a:solidFill>
              <a:latin typeface="Maven Pro"/>
              <a:ea typeface="Maven Pro"/>
              <a:cs typeface="Maven Pro"/>
              <a:sym typeface="Maven Pro"/>
            </a:endParaRPr>
          </a:p>
          <a:p>
            <a:pPr marL="457200" lvl="0" indent="457200" algn="l" rtl="0">
              <a:lnSpc>
                <a:spcPct val="100000"/>
              </a:lnSpc>
              <a:spcBef>
                <a:spcPts val="0"/>
              </a:spcBef>
              <a:spcAft>
                <a:spcPts val="0"/>
              </a:spcAft>
              <a:buNone/>
            </a:pPr>
            <a:endParaRPr sz="7200" b="1">
              <a:solidFill>
                <a:schemeClr val="dk2"/>
              </a:solidFill>
              <a:latin typeface="Arial" panose="020B0604020202020204"/>
              <a:ea typeface="Arial" panose="020B0604020202020204"/>
              <a:cs typeface="Arial" panose="020B0604020202020204"/>
              <a:sym typeface="Arial" panose="020B0604020202020204"/>
            </a:endParaRPr>
          </a:p>
        </p:txBody>
      </p:sp>
      <p:pic>
        <p:nvPicPr>
          <p:cNvPr id="306" name="Google Shape;306;p38"/>
          <p:cNvPicPr preferRelativeResize="0"/>
          <p:nvPr/>
        </p:nvPicPr>
        <p:blipFill>
          <a:blip r:embed="rId1"/>
          <a:stretch>
            <a:fillRect/>
          </a:stretch>
        </p:blipFill>
        <p:spPr>
          <a:xfrm>
            <a:off x="7791700" y="0"/>
            <a:ext cx="1121395" cy="535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000000"/>
                </a:solidFill>
              </a:rPr>
              <a:t>PURPOSE OF STUDY:</a:t>
            </a:r>
            <a:endParaRPr sz="3000"/>
          </a:p>
        </p:txBody>
      </p:sp>
      <p:sp>
        <p:nvSpPr>
          <p:cNvPr id="102" name="Google Shape;102;p15"/>
          <p:cNvSpPr txBox="1"/>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36550" algn="l" rtl="0">
              <a:lnSpc>
                <a:spcPct val="20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To discuss and demonstrate concept of </a:t>
            </a:r>
            <a:r>
              <a:rPr lang="en-GB" sz="1700">
                <a:solidFill>
                  <a:srgbClr val="000000"/>
                </a:solidFill>
                <a:latin typeface="Arial" panose="020B0604020202020204"/>
                <a:ea typeface="Arial" panose="020B0604020202020204"/>
                <a:cs typeface="Arial" panose="020B0604020202020204"/>
                <a:sym typeface="Arial" panose="020B0604020202020204"/>
              </a:rPr>
              <a:t>autonomous</a:t>
            </a:r>
            <a:r>
              <a:rPr lang="en-GB" sz="1700">
                <a:solidFill>
                  <a:srgbClr val="000000"/>
                </a:solidFill>
                <a:latin typeface="Arial" panose="020B0604020202020204"/>
                <a:ea typeface="Arial" panose="020B0604020202020204"/>
                <a:cs typeface="Arial" panose="020B0604020202020204"/>
                <a:sym typeface="Arial" panose="020B0604020202020204"/>
              </a:rPr>
              <a:t> </a:t>
            </a:r>
            <a:r>
              <a:rPr lang="en-GB" sz="1700">
                <a:solidFill>
                  <a:srgbClr val="000000"/>
                </a:solidFill>
                <a:latin typeface="Arial" panose="020B0604020202020204"/>
                <a:ea typeface="Arial" panose="020B0604020202020204"/>
                <a:cs typeface="Arial" panose="020B0604020202020204"/>
                <a:sym typeface="Arial" panose="020B0604020202020204"/>
              </a:rPr>
              <a:t>navigation</a:t>
            </a:r>
            <a:r>
              <a:rPr lang="en-GB" sz="1700">
                <a:solidFill>
                  <a:srgbClr val="000000"/>
                </a:solidFill>
                <a:latin typeface="Arial" panose="020B0604020202020204"/>
                <a:ea typeface="Arial" panose="020B0604020202020204"/>
                <a:cs typeface="Arial" panose="020B0604020202020204"/>
                <a:sym typeface="Arial" panose="020B0604020202020204"/>
              </a:rPr>
              <a:t> robots</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336550" algn="l" rtl="0">
              <a:lnSpc>
                <a:spcPct val="20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To </a:t>
            </a:r>
            <a:r>
              <a:rPr lang="en-GB" sz="1700">
                <a:solidFill>
                  <a:srgbClr val="000000"/>
                </a:solidFill>
                <a:latin typeface="Arial" panose="020B0604020202020204"/>
                <a:ea typeface="Arial" panose="020B0604020202020204"/>
                <a:cs typeface="Arial" panose="020B0604020202020204"/>
                <a:sym typeface="Arial" panose="020B0604020202020204"/>
              </a:rPr>
              <a:t>analyze</a:t>
            </a:r>
            <a:r>
              <a:rPr lang="en-GB" sz="1700">
                <a:solidFill>
                  <a:srgbClr val="000000"/>
                </a:solidFill>
                <a:latin typeface="Arial" panose="020B0604020202020204"/>
                <a:ea typeface="Arial" panose="020B0604020202020204"/>
                <a:cs typeface="Arial" panose="020B0604020202020204"/>
                <a:sym typeface="Arial" panose="020B0604020202020204"/>
              </a:rPr>
              <a:t> the SLAM algorithm</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336550" algn="l" rtl="0">
              <a:lnSpc>
                <a:spcPct val="20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To study ROS framework and to implement autonomous navigation.</a:t>
            </a:r>
            <a:endParaRPr sz="17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lnSpc>
                <a:spcPct val="200000"/>
              </a:lnSpc>
              <a:spcBef>
                <a:spcPts val="1600"/>
              </a:spcBef>
              <a:spcAft>
                <a:spcPts val="1600"/>
              </a:spcAft>
              <a:buNone/>
            </a:pPr>
            <a:endParaRPr sz="1500">
              <a:solidFill>
                <a:srgbClr val="000000"/>
              </a:solidFill>
              <a:latin typeface="Arial" panose="020B0604020202020204"/>
              <a:ea typeface="Arial" panose="020B0604020202020204"/>
              <a:cs typeface="Arial" panose="020B0604020202020204"/>
              <a:sym typeface="Arial" panose="020B0604020202020204"/>
            </a:endParaRPr>
          </a:p>
        </p:txBody>
      </p:sp>
      <p:pic>
        <p:nvPicPr>
          <p:cNvPr id="103" name="Google Shape;103;p15"/>
          <p:cNvPicPr preferRelativeResize="0"/>
          <p:nvPr/>
        </p:nvPicPr>
        <p:blipFill>
          <a:blip r:embed="rId1"/>
          <a:stretch>
            <a:fillRect/>
          </a:stretch>
        </p:blipFill>
        <p:spPr>
          <a:xfrm>
            <a:off x="7791700" y="0"/>
            <a:ext cx="1121395" cy="535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LITERATURE SURVEY</a:t>
            </a:r>
            <a:endParaRPr lang="en-GB"/>
          </a:p>
        </p:txBody>
      </p:sp>
      <p:sp>
        <p:nvSpPr>
          <p:cNvPr id="109" name="Google Shape;109;p16"/>
          <p:cNvSpPr txBox="1"/>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Various methods to implement SLAM through the use of  Extended Kalman filter and Rao-Blackwellized Filter. (Cherubini, A., Spindler, F. and Chaumette, F., 2014)</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336550" algn="l" rtl="0">
              <a:lnSpc>
                <a:spcPct val="15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SLAM algorithms like CoreSLAM, Gmapping, and HectorSLAM have been evaluated. (Turnage, D.M., 2016)</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339725" algn="l" rtl="0">
              <a:lnSpc>
                <a:spcPct val="150000"/>
              </a:lnSpc>
              <a:spcBef>
                <a:spcPts val="0"/>
              </a:spcBef>
              <a:spcAft>
                <a:spcPts val="0"/>
              </a:spcAft>
              <a:buClr>
                <a:srgbClr val="000000"/>
              </a:buClr>
              <a:buSzPts val="1750"/>
              <a:buFont typeface="Arial" panose="020B0604020202020204"/>
              <a:buChar char="●"/>
            </a:pPr>
            <a:r>
              <a:rPr lang="en-GB" sz="1750">
                <a:solidFill>
                  <a:srgbClr val="000000"/>
                </a:solidFill>
                <a:latin typeface="Arial" panose="020B0604020202020204"/>
                <a:ea typeface="Arial" panose="020B0604020202020204"/>
                <a:cs typeface="Arial" panose="020B0604020202020204"/>
                <a:sym typeface="Arial" panose="020B0604020202020204"/>
              </a:rPr>
              <a:t>The use of a kinect sensor and rviz to implement autonomous navigation on turtlebot 2. ( Omara, H.I.M.A. and Sahari, K.S.M., 2015)</a:t>
            </a:r>
            <a:endParaRPr sz="1750">
              <a:solidFill>
                <a:srgbClr val="000000"/>
              </a:solidFill>
              <a:latin typeface="Arial" panose="020B0604020202020204"/>
              <a:ea typeface="Arial" panose="020B0604020202020204"/>
              <a:cs typeface="Arial" panose="020B0604020202020204"/>
              <a:sym typeface="Arial" panose="020B0604020202020204"/>
            </a:endParaRPr>
          </a:p>
          <a:p>
            <a:pPr marL="457200" lvl="0" indent="0" algn="l" rtl="0">
              <a:lnSpc>
                <a:spcPct val="100000"/>
              </a:lnSpc>
              <a:spcBef>
                <a:spcPts val="0"/>
              </a:spcBef>
              <a:spcAft>
                <a:spcPts val="0"/>
              </a:spcAft>
              <a:buNone/>
            </a:pPr>
            <a:endParaRPr sz="1700">
              <a:solidFill>
                <a:srgbClr val="000000"/>
              </a:solidFill>
              <a:latin typeface="Arial" panose="020B0604020202020204"/>
              <a:ea typeface="Arial" panose="020B0604020202020204"/>
              <a:cs typeface="Arial" panose="020B0604020202020204"/>
              <a:sym typeface="Arial" panose="020B0604020202020204"/>
            </a:endParaRPr>
          </a:p>
        </p:txBody>
      </p:sp>
      <p:pic>
        <p:nvPicPr>
          <p:cNvPr id="110" name="Google Shape;110;p16"/>
          <p:cNvPicPr preferRelativeResize="0"/>
          <p:nvPr/>
        </p:nvPicPr>
        <p:blipFill>
          <a:blip r:embed="rId1"/>
          <a:stretch>
            <a:fillRect/>
          </a:stretch>
        </p:blipFill>
        <p:spPr>
          <a:xfrm>
            <a:off x="7791700" y="0"/>
            <a:ext cx="1121395" cy="535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727650" y="6137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NAVIGATION ISSUES</a:t>
            </a:r>
            <a:endParaRPr lang="en-GB"/>
          </a:p>
        </p:txBody>
      </p:sp>
      <p:pic>
        <p:nvPicPr>
          <p:cNvPr id="116" name="Google Shape;116;p17"/>
          <p:cNvPicPr preferRelativeResize="0"/>
          <p:nvPr/>
        </p:nvPicPr>
        <p:blipFill>
          <a:blip r:embed="rId1"/>
          <a:stretch>
            <a:fillRect/>
          </a:stretch>
        </p:blipFill>
        <p:spPr>
          <a:xfrm>
            <a:off x="2050225" y="1399525"/>
            <a:ext cx="5359320" cy="3689750"/>
          </a:xfrm>
          <a:prstGeom prst="rect">
            <a:avLst/>
          </a:prstGeom>
          <a:noFill/>
          <a:ln>
            <a:noFill/>
          </a:ln>
        </p:spPr>
      </p:pic>
      <p:pic>
        <p:nvPicPr>
          <p:cNvPr id="117" name="Google Shape;117;p17"/>
          <p:cNvPicPr preferRelativeResize="0"/>
          <p:nvPr/>
        </p:nvPicPr>
        <p:blipFill>
          <a:blip r:embed="rId2"/>
          <a:stretch>
            <a:fillRect/>
          </a:stretch>
        </p:blipFill>
        <p:spPr>
          <a:xfrm>
            <a:off x="7791700" y="0"/>
            <a:ext cx="1121395" cy="535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IS ROS?</a:t>
            </a:r>
            <a:endParaRPr lang="en-GB"/>
          </a:p>
        </p:txBody>
      </p:sp>
      <p:sp>
        <p:nvSpPr>
          <p:cNvPr id="123" name="Google Shape;123;p18"/>
          <p:cNvSpPr txBox="1"/>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36550" algn="l" rtl="0">
              <a:lnSpc>
                <a:spcPct val="20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A software framework for programming robot.</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336550" algn="l" rtl="0">
              <a:lnSpc>
                <a:spcPct val="20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Consists of infrastructure, tools, capabilities, and ecosystem</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336550" algn="l" rtl="0">
              <a:lnSpc>
                <a:spcPct val="20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Free, open source, BSD license</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336550" algn="l" rtl="0">
              <a:lnSpc>
                <a:spcPct val="15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ROS enables us to use already created packages like</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0" algn="l" rtl="0">
              <a:lnSpc>
                <a:spcPct val="150000"/>
              </a:lnSpc>
              <a:spcBef>
                <a:spcPts val="0"/>
              </a:spcBef>
              <a:spcAft>
                <a:spcPts val="0"/>
              </a:spcAft>
              <a:buNone/>
            </a:pPr>
            <a:r>
              <a:rPr lang="en-GB" sz="1700">
                <a:solidFill>
                  <a:srgbClr val="000000"/>
                </a:solidFill>
                <a:latin typeface="Arial" panose="020B0604020202020204"/>
                <a:ea typeface="Arial" panose="020B0604020202020204"/>
                <a:cs typeface="Arial" panose="020B0604020202020204"/>
                <a:sym typeface="Arial" panose="020B0604020202020204"/>
              </a:rPr>
              <a:t>Gmapping and teleop key which reduces development time.</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0" algn="l" rtl="0">
              <a:lnSpc>
                <a:spcPct val="150000"/>
              </a:lnSpc>
              <a:spcBef>
                <a:spcPts val="0"/>
              </a:spcBef>
              <a:spcAft>
                <a:spcPts val="0"/>
              </a:spcAft>
              <a:buNone/>
            </a:pPr>
            <a:endParaRPr sz="1700">
              <a:solidFill>
                <a:srgbClr val="000000"/>
              </a:solidFill>
              <a:latin typeface="Arial" panose="020B0604020202020204"/>
              <a:ea typeface="Arial" panose="020B0604020202020204"/>
              <a:cs typeface="Arial" panose="020B0604020202020204"/>
              <a:sym typeface="Arial" panose="020B0604020202020204"/>
            </a:endParaRPr>
          </a:p>
        </p:txBody>
      </p:sp>
      <p:pic>
        <p:nvPicPr>
          <p:cNvPr id="124" name="Google Shape;124;p18"/>
          <p:cNvPicPr preferRelativeResize="0"/>
          <p:nvPr/>
        </p:nvPicPr>
        <p:blipFill>
          <a:blip r:embed="rId1"/>
          <a:stretch>
            <a:fillRect/>
          </a:stretch>
        </p:blipFill>
        <p:spPr>
          <a:xfrm>
            <a:off x="5966050" y="1087525"/>
            <a:ext cx="2948324" cy="1355600"/>
          </a:xfrm>
          <a:prstGeom prst="rect">
            <a:avLst/>
          </a:prstGeom>
          <a:noFill/>
          <a:ln>
            <a:noFill/>
          </a:ln>
        </p:spPr>
      </p:pic>
      <p:pic>
        <p:nvPicPr>
          <p:cNvPr id="125" name="Google Shape;125;p18"/>
          <p:cNvPicPr preferRelativeResize="0"/>
          <p:nvPr/>
        </p:nvPicPr>
        <p:blipFill>
          <a:blip r:embed="rId2"/>
          <a:stretch>
            <a:fillRect/>
          </a:stretch>
        </p:blipFill>
        <p:spPr>
          <a:xfrm>
            <a:off x="7791700" y="0"/>
            <a:ext cx="1121395" cy="535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TOOLS AND CAPABILITIES OF ROS</a:t>
            </a:r>
            <a:endParaRPr lang="en-GB"/>
          </a:p>
        </p:txBody>
      </p:sp>
      <p:sp>
        <p:nvSpPr>
          <p:cNvPr id="131" name="Google Shape;131;p19"/>
          <p:cNvSpPr txBox="1"/>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36550" algn="l" rtl="0">
              <a:lnSpc>
                <a:spcPct val="200000"/>
              </a:lnSpc>
              <a:spcBef>
                <a:spcPts val="0"/>
              </a:spcBef>
              <a:spcAft>
                <a:spcPts val="0"/>
              </a:spcAft>
              <a:buClr>
                <a:srgbClr val="000000"/>
              </a:buClr>
              <a:buSzPts val="1700"/>
              <a:buFont typeface="Arial" panose="020B0604020202020204"/>
              <a:buChar char="●"/>
            </a:pPr>
            <a:r>
              <a:rPr lang="en-GB" sz="1700">
                <a:solidFill>
                  <a:srgbClr val="000000"/>
                </a:solidFill>
                <a:highlight>
                  <a:srgbClr val="FFFFFF"/>
                </a:highlight>
                <a:latin typeface="Arial" panose="020B0604020202020204"/>
                <a:ea typeface="Arial" panose="020B0604020202020204"/>
                <a:cs typeface="Arial" panose="020B0604020202020204"/>
                <a:sym typeface="Arial" panose="020B0604020202020204"/>
              </a:rPr>
              <a:t>Various simulation and data </a:t>
            </a:r>
            <a:r>
              <a:rPr lang="en-GB" sz="1700">
                <a:solidFill>
                  <a:srgbClr val="000000"/>
                </a:solidFill>
                <a:highlight>
                  <a:srgbClr val="FFFFFF"/>
                </a:highlight>
                <a:latin typeface="Arial" panose="020B0604020202020204"/>
                <a:ea typeface="Arial" panose="020B0604020202020204"/>
                <a:cs typeface="Arial" panose="020B0604020202020204"/>
                <a:sym typeface="Arial" panose="020B0604020202020204"/>
              </a:rPr>
              <a:t>visualization</a:t>
            </a:r>
            <a:r>
              <a:rPr lang="en-GB" sz="1700">
                <a:solidFill>
                  <a:srgbClr val="000000"/>
                </a:solidFill>
                <a:highlight>
                  <a:srgbClr val="FFFFFF"/>
                </a:highlight>
                <a:latin typeface="Arial" panose="020B0604020202020204"/>
                <a:ea typeface="Arial" panose="020B0604020202020204"/>
                <a:cs typeface="Arial" panose="020B0604020202020204"/>
                <a:sym typeface="Arial" panose="020B0604020202020204"/>
              </a:rPr>
              <a:t> tools </a:t>
            </a:r>
            <a:endParaRPr sz="1700">
              <a:solidFill>
                <a:srgbClr val="000000"/>
              </a:solidFill>
              <a:highlight>
                <a:srgbClr val="FFFFFF"/>
              </a:highlight>
              <a:latin typeface="Arial" panose="020B0604020202020204"/>
              <a:ea typeface="Arial" panose="020B0604020202020204"/>
              <a:cs typeface="Arial" panose="020B0604020202020204"/>
              <a:sym typeface="Arial" panose="020B0604020202020204"/>
            </a:endParaRPr>
          </a:p>
          <a:p>
            <a:pPr marL="457200" marR="2009775" lvl="0" indent="-336550" algn="l" rtl="0">
              <a:lnSpc>
                <a:spcPct val="200000"/>
              </a:lnSpc>
              <a:spcBef>
                <a:spcPts val="0"/>
              </a:spcBef>
              <a:spcAft>
                <a:spcPts val="0"/>
              </a:spcAft>
              <a:buClr>
                <a:srgbClr val="000000"/>
              </a:buClr>
              <a:buSzPts val="1700"/>
              <a:buFont typeface="Arial" panose="020B0604020202020204"/>
              <a:buChar char="●"/>
            </a:pPr>
            <a:r>
              <a:rPr lang="en-GB" sz="1700">
                <a:solidFill>
                  <a:srgbClr val="000000"/>
                </a:solidFill>
                <a:highlight>
                  <a:srgbClr val="FFFFFF"/>
                </a:highlight>
                <a:latin typeface="Arial" panose="020B0604020202020204"/>
                <a:ea typeface="Arial" panose="020B0604020202020204"/>
                <a:cs typeface="Arial" panose="020B0604020202020204"/>
                <a:sym typeface="Arial" panose="020B0604020202020204"/>
              </a:rPr>
              <a:t>The </a:t>
            </a:r>
            <a:r>
              <a:rPr lang="en-GB" sz="1700">
                <a:solidFill>
                  <a:srgbClr val="000000"/>
                </a:solidFill>
                <a:highlight>
                  <a:srgbClr val="FFFFFF"/>
                </a:highlight>
                <a:latin typeface="Arial" panose="020B0604020202020204"/>
                <a:ea typeface="Arial" panose="020B0604020202020204"/>
                <a:cs typeface="Arial" panose="020B0604020202020204"/>
                <a:sym typeface="Arial" panose="020B0604020202020204"/>
              </a:rPr>
              <a:t>proposed</a:t>
            </a:r>
            <a:r>
              <a:rPr lang="en-GB" sz="1700">
                <a:solidFill>
                  <a:srgbClr val="000000"/>
                </a:solidFill>
                <a:highlight>
                  <a:srgbClr val="FFFFFF"/>
                </a:highlight>
                <a:latin typeface="Arial" panose="020B0604020202020204"/>
                <a:ea typeface="Arial" panose="020B0604020202020204"/>
                <a:cs typeface="Arial" panose="020B0604020202020204"/>
                <a:sym typeface="Arial" panose="020B0604020202020204"/>
              </a:rPr>
              <a:t> paper uses ROS kinetic kame </a:t>
            </a:r>
            <a:r>
              <a:rPr lang="en-GB" sz="1700">
                <a:solidFill>
                  <a:srgbClr val="000000"/>
                </a:solidFill>
                <a:highlight>
                  <a:srgbClr val="FFFFFF"/>
                </a:highlight>
                <a:latin typeface="Arial" panose="020B0604020202020204"/>
                <a:ea typeface="Arial" panose="020B0604020202020204"/>
                <a:cs typeface="Arial" panose="020B0604020202020204"/>
                <a:sym typeface="Arial" panose="020B0604020202020204"/>
              </a:rPr>
              <a:t>distribution</a:t>
            </a:r>
            <a:endParaRPr sz="1700">
              <a:solidFill>
                <a:srgbClr val="000000"/>
              </a:solidFill>
              <a:highlight>
                <a:srgbClr val="FFFFFF"/>
              </a:highlight>
              <a:latin typeface="Arial" panose="020B0604020202020204"/>
              <a:ea typeface="Arial" panose="020B0604020202020204"/>
              <a:cs typeface="Arial" panose="020B0604020202020204"/>
              <a:sym typeface="Arial" panose="020B0604020202020204"/>
            </a:endParaRPr>
          </a:p>
          <a:p>
            <a:pPr marL="457200" lvl="0" indent="-336550" algn="l" rtl="0">
              <a:lnSpc>
                <a:spcPct val="200000"/>
              </a:lnSpc>
              <a:spcBef>
                <a:spcPts val="0"/>
              </a:spcBef>
              <a:spcAft>
                <a:spcPts val="0"/>
              </a:spcAft>
              <a:buClr>
                <a:srgbClr val="000000"/>
              </a:buClr>
              <a:buSzPts val="1700"/>
              <a:buFont typeface="Arial" panose="020B0604020202020204"/>
              <a:buChar char="●"/>
            </a:pPr>
            <a:r>
              <a:rPr lang="en-GB" sz="1700">
                <a:solidFill>
                  <a:srgbClr val="000000"/>
                </a:solidFill>
                <a:highlight>
                  <a:srgbClr val="FFFFFF"/>
                </a:highlight>
                <a:latin typeface="Arial" panose="020B0604020202020204"/>
                <a:ea typeface="Arial" panose="020B0604020202020204"/>
                <a:cs typeface="Arial" panose="020B0604020202020204"/>
                <a:sym typeface="Arial" panose="020B0604020202020204"/>
              </a:rPr>
              <a:t>Gazebo and Rviz is used to simulate turtlebot</a:t>
            </a:r>
            <a:endParaRPr sz="1700">
              <a:solidFill>
                <a:srgbClr val="000000"/>
              </a:solidFill>
              <a:highlight>
                <a:srgbClr val="FFFFFF"/>
              </a:highlight>
              <a:latin typeface="Arial" panose="020B0604020202020204"/>
              <a:ea typeface="Arial" panose="020B0604020202020204"/>
              <a:cs typeface="Arial" panose="020B0604020202020204"/>
              <a:sym typeface="Arial" panose="020B0604020202020204"/>
            </a:endParaRPr>
          </a:p>
        </p:txBody>
      </p:sp>
      <p:pic>
        <p:nvPicPr>
          <p:cNvPr id="132" name="Google Shape;132;p19"/>
          <p:cNvPicPr preferRelativeResize="0"/>
          <p:nvPr/>
        </p:nvPicPr>
        <p:blipFill>
          <a:blip r:embed="rId1"/>
          <a:stretch>
            <a:fillRect/>
          </a:stretch>
        </p:blipFill>
        <p:spPr>
          <a:xfrm>
            <a:off x="5845375" y="2078875"/>
            <a:ext cx="3104026" cy="2570525"/>
          </a:xfrm>
          <a:prstGeom prst="rect">
            <a:avLst/>
          </a:prstGeom>
          <a:noFill/>
          <a:ln>
            <a:noFill/>
          </a:ln>
        </p:spPr>
      </p:pic>
      <p:pic>
        <p:nvPicPr>
          <p:cNvPr id="133" name="Google Shape;133;p19"/>
          <p:cNvPicPr preferRelativeResize="0"/>
          <p:nvPr/>
        </p:nvPicPr>
        <p:blipFill>
          <a:blip r:embed="rId2"/>
          <a:stretch>
            <a:fillRect/>
          </a:stretch>
        </p:blipFill>
        <p:spPr>
          <a:xfrm>
            <a:off x="7791700" y="0"/>
            <a:ext cx="1121395" cy="535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IS GAZEBO ?</a:t>
            </a:r>
            <a:endParaRPr lang="en-GB"/>
          </a:p>
        </p:txBody>
      </p:sp>
      <p:sp>
        <p:nvSpPr>
          <p:cNvPr id="139" name="Google Shape;139;p20"/>
          <p:cNvSpPr txBox="1"/>
          <p:nvPr>
            <p:ph type="body" idx="1"/>
          </p:nvPr>
        </p:nvSpPr>
        <p:spPr>
          <a:xfrm>
            <a:off x="727650" y="2047900"/>
            <a:ext cx="7688700" cy="2261100"/>
          </a:xfrm>
          <a:prstGeom prst="rect">
            <a:avLst/>
          </a:prstGeom>
        </p:spPr>
        <p:txBody>
          <a:bodyPr spcFirstLastPara="1" wrap="square" lIns="91425" tIns="91425" rIns="91425" bIns="91425" anchor="t" anchorCtr="0">
            <a:noAutofit/>
          </a:bodyPr>
          <a:lstStyle/>
          <a:p>
            <a:pPr marL="457200" marR="3463290" lvl="0" indent="-336550" algn="l" rtl="0">
              <a:lnSpc>
                <a:spcPct val="15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3D dynamic simulator used for simulating complex robotic models in indoor and outdoor environments</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marR="1213485" lvl="0" indent="-336550" algn="l" rtl="0">
              <a:lnSpc>
                <a:spcPct val="200000"/>
              </a:lnSpc>
              <a:spcBef>
                <a:spcPts val="0"/>
              </a:spcBef>
              <a:spcAft>
                <a:spcPts val="0"/>
              </a:spcAft>
              <a:buClr>
                <a:srgbClr val="000000"/>
              </a:buClr>
              <a:buSzPts val="1700"/>
              <a:buFont typeface="Arial" panose="020B0604020202020204"/>
              <a:buChar char="●"/>
            </a:pPr>
            <a:r>
              <a:rPr lang="en-GB" sz="1700">
                <a:solidFill>
                  <a:srgbClr val="000000"/>
                </a:solidFill>
                <a:latin typeface="Arial" panose="020B0604020202020204"/>
                <a:ea typeface="Arial" panose="020B0604020202020204"/>
                <a:cs typeface="Arial" panose="020B0604020202020204"/>
                <a:sym typeface="Arial" panose="020B0604020202020204"/>
              </a:rPr>
              <a:t>It uses an physical engine for</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marR="1213485" lvl="0" indent="0" algn="l" rtl="0">
              <a:lnSpc>
                <a:spcPct val="200000"/>
              </a:lnSpc>
              <a:spcBef>
                <a:spcPts val="0"/>
              </a:spcBef>
              <a:spcAft>
                <a:spcPts val="0"/>
              </a:spcAft>
              <a:buNone/>
            </a:pPr>
            <a:r>
              <a:rPr lang="en-GB" sz="1700">
                <a:solidFill>
                  <a:srgbClr val="000000"/>
                </a:solidFill>
                <a:latin typeface="Arial" panose="020B0604020202020204"/>
                <a:ea typeface="Arial" panose="020B0604020202020204"/>
                <a:cs typeface="Arial" panose="020B0604020202020204"/>
                <a:sym typeface="Arial" panose="020B0604020202020204"/>
              </a:rPr>
              <a:t> illumination,inertia,gravity,etc.</a:t>
            </a:r>
            <a:endParaRPr sz="1700">
              <a:solidFill>
                <a:srgbClr val="000000"/>
              </a:solidFill>
              <a:latin typeface="Arial" panose="020B0604020202020204"/>
              <a:ea typeface="Arial" panose="020B0604020202020204"/>
              <a:cs typeface="Arial" panose="020B0604020202020204"/>
              <a:sym typeface="Arial" panose="020B0604020202020204"/>
            </a:endParaRPr>
          </a:p>
          <a:p>
            <a:pPr marL="457200" lvl="0" indent="0" algn="l" rtl="0">
              <a:lnSpc>
                <a:spcPct val="100000"/>
              </a:lnSpc>
              <a:spcBef>
                <a:spcPts val="0"/>
              </a:spcBef>
              <a:spcAft>
                <a:spcPts val="0"/>
              </a:spcAft>
              <a:buNone/>
            </a:pPr>
            <a:endParaRPr sz="1700">
              <a:solidFill>
                <a:srgbClr val="000000"/>
              </a:solidFill>
              <a:latin typeface="Arial" panose="020B0604020202020204"/>
              <a:ea typeface="Arial" panose="020B0604020202020204"/>
              <a:cs typeface="Arial" panose="020B0604020202020204"/>
              <a:sym typeface="Arial" panose="020B0604020202020204"/>
            </a:endParaRPr>
          </a:p>
        </p:txBody>
      </p:sp>
      <p:pic>
        <p:nvPicPr>
          <p:cNvPr id="140" name="Google Shape;140;p20"/>
          <p:cNvPicPr preferRelativeResize="0"/>
          <p:nvPr/>
        </p:nvPicPr>
        <p:blipFill rotWithShape="1">
          <a:blip r:embed="rId1"/>
          <a:srcRect r="-44655" b="-52741"/>
          <a:stretch>
            <a:fillRect/>
          </a:stretch>
        </p:blipFill>
        <p:spPr>
          <a:xfrm>
            <a:off x="8295975" y="569875"/>
            <a:ext cx="930675" cy="1283980"/>
          </a:xfrm>
          <a:prstGeom prst="rect">
            <a:avLst/>
          </a:prstGeom>
          <a:noFill/>
          <a:ln>
            <a:noFill/>
          </a:ln>
        </p:spPr>
      </p:pic>
      <p:pic>
        <p:nvPicPr>
          <p:cNvPr id="141" name="Google Shape;141;p20"/>
          <p:cNvPicPr preferRelativeResize="0"/>
          <p:nvPr/>
        </p:nvPicPr>
        <p:blipFill>
          <a:blip r:embed="rId2"/>
          <a:stretch>
            <a:fillRect/>
          </a:stretch>
        </p:blipFill>
        <p:spPr>
          <a:xfrm>
            <a:off x="4981800" y="1908400"/>
            <a:ext cx="4022976" cy="2540101"/>
          </a:xfrm>
          <a:prstGeom prst="rect">
            <a:avLst/>
          </a:prstGeom>
          <a:noFill/>
          <a:ln>
            <a:noFill/>
          </a:ln>
        </p:spPr>
      </p:pic>
      <p:sp>
        <p:nvSpPr>
          <p:cNvPr id="142" name="Google Shape;142;p20"/>
          <p:cNvSpPr txBox="1"/>
          <p:nvPr/>
        </p:nvSpPr>
        <p:spPr>
          <a:xfrm>
            <a:off x="6212500" y="4503050"/>
            <a:ext cx="22908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Turtlebot in Gazebo</a:t>
            </a:r>
            <a:endParaRPr>
              <a:latin typeface="Lato" panose="020F0502020204030203"/>
              <a:ea typeface="Lato" panose="020F0502020204030203"/>
              <a:cs typeface="Lato" panose="020F0502020204030203"/>
              <a:sym typeface="Lato" panose="020F0502020204030203"/>
            </a:endParaRPr>
          </a:p>
        </p:txBody>
      </p:sp>
      <p:pic>
        <p:nvPicPr>
          <p:cNvPr id="143" name="Google Shape;143;p20"/>
          <p:cNvPicPr preferRelativeResize="0"/>
          <p:nvPr/>
        </p:nvPicPr>
        <p:blipFill>
          <a:blip r:embed="rId3"/>
          <a:stretch>
            <a:fillRect/>
          </a:stretch>
        </p:blipFill>
        <p:spPr>
          <a:xfrm>
            <a:off x="7791700" y="0"/>
            <a:ext cx="1121395" cy="535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729450" y="705975"/>
            <a:ext cx="7688700" cy="5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SIMULATED ENVIRONMENT IN GAZEBO</a:t>
            </a:r>
            <a:endParaRPr lang="en-GB"/>
          </a:p>
        </p:txBody>
      </p:sp>
      <p:pic>
        <p:nvPicPr>
          <p:cNvPr id="149" name="Google Shape;149;p21"/>
          <p:cNvPicPr preferRelativeResize="0"/>
          <p:nvPr/>
        </p:nvPicPr>
        <p:blipFill rotWithShape="1">
          <a:blip r:embed="rId1"/>
          <a:srcRect l="-8720" t="1970" r="8720" b="-1969"/>
          <a:stretch>
            <a:fillRect/>
          </a:stretch>
        </p:blipFill>
        <p:spPr>
          <a:xfrm>
            <a:off x="269550" y="1301775"/>
            <a:ext cx="6922675" cy="3745475"/>
          </a:xfrm>
          <a:prstGeom prst="rect">
            <a:avLst/>
          </a:prstGeom>
          <a:noFill/>
          <a:ln>
            <a:noFill/>
          </a:ln>
        </p:spPr>
      </p:pic>
      <p:cxnSp>
        <p:nvCxnSpPr>
          <p:cNvPr id="150" name="Google Shape;150;p21"/>
          <p:cNvCxnSpPr/>
          <p:nvPr/>
        </p:nvCxnSpPr>
        <p:spPr>
          <a:xfrm flipH="1">
            <a:off x="5533750" y="1760350"/>
            <a:ext cx="1980300" cy="540900"/>
          </a:xfrm>
          <a:prstGeom prst="straightConnector1">
            <a:avLst/>
          </a:prstGeom>
          <a:noFill/>
          <a:ln w="9525" cap="flat" cmpd="sng">
            <a:solidFill>
              <a:schemeClr val="dk2"/>
            </a:solidFill>
            <a:prstDash val="solid"/>
            <a:round/>
            <a:headEnd type="none" w="med" len="med"/>
            <a:tailEnd type="triangle" w="med" len="med"/>
          </a:ln>
        </p:spPr>
      </p:cxnSp>
      <p:sp>
        <p:nvSpPr>
          <p:cNvPr id="151" name="Google Shape;151;p21"/>
          <p:cNvSpPr txBox="1"/>
          <p:nvPr/>
        </p:nvSpPr>
        <p:spPr>
          <a:xfrm>
            <a:off x="7578225" y="1485300"/>
            <a:ext cx="1521900" cy="39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TURTLEBOT</a:t>
            </a:r>
            <a:endParaRPr>
              <a:latin typeface="Lato" panose="020F0502020204030203"/>
              <a:ea typeface="Lato" panose="020F0502020204030203"/>
              <a:cs typeface="Lato" panose="020F0502020204030203"/>
              <a:sym typeface="Lato" panose="020F0502020204030203"/>
            </a:endParaRPr>
          </a:p>
        </p:txBody>
      </p:sp>
      <p:sp>
        <p:nvSpPr>
          <p:cNvPr id="152" name="Google Shape;152;p21"/>
          <p:cNvSpPr txBox="1"/>
          <p:nvPr/>
        </p:nvSpPr>
        <p:spPr>
          <a:xfrm>
            <a:off x="7468200" y="3053100"/>
            <a:ext cx="1632000" cy="63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Lato" panose="020F0502020204030203"/>
                <a:ea typeface="Lato" panose="020F0502020204030203"/>
                <a:cs typeface="Lato" panose="020F0502020204030203"/>
                <a:sym typeface="Lato" panose="020F0502020204030203"/>
              </a:rPr>
              <a:t>Obstacles in the environment</a:t>
            </a:r>
            <a:endParaRPr>
              <a:latin typeface="Lato" panose="020F0502020204030203"/>
              <a:ea typeface="Lato" panose="020F0502020204030203"/>
              <a:cs typeface="Lato" panose="020F0502020204030203"/>
              <a:sym typeface="Lato" panose="020F0502020204030203"/>
            </a:endParaRPr>
          </a:p>
        </p:txBody>
      </p:sp>
      <p:cxnSp>
        <p:nvCxnSpPr>
          <p:cNvPr id="153" name="Google Shape;153;p21"/>
          <p:cNvCxnSpPr/>
          <p:nvPr/>
        </p:nvCxnSpPr>
        <p:spPr>
          <a:xfrm flipH="1">
            <a:off x="5047600" y="3740725"/>
            <a:ext cx="2393100" cy="321000"/>
          </a:xfrm>
          <a:prstGeom prst="straightConnector1">
            <a:avLst/>
          </a:prstGeom>
          <a:noFill/>
          <a:ln w="9525" cap="flat" cmpd="sng">
            <a:solidFill>
              <a:schemeClr val="dk2"/>
            </a:solidFill>
            <a:prstDash val="solid"/>
            <a:round/>
            <a:headEnd type="none" w="med" len="med"/>
            <a:tailEnd type="triangle" w="med" len="med"/>
          </a:ln>
        </p:spPr>
      </p:cxnSp>
      <p:cxnSp>
        <p:nvCxnSpPr>
          <p:cNvPr id="154" name="Google Shape;154;p21"/>
          <p:cNvCxnSpPr/>
          <p:nvPr/>
        </p:nvCxnSpPr>
        <p:spPr>
          <a:xfrm rot="10800000">
            <a:off x="6413925" y="3135525"/>
            <a:ext cx="1017600" cy="632700"/>
          </a:xfrm>
          <a:prstGeom prst="straightConnector1">
            <a:avLst/>
          </a:prstGeom>
          <a:noFill/>
          <a:ln w="9525" cap="flat" cmpd="sng">
            <a:solidFill>
              <a:schemeClr val="dk2"/>
            </a:solidFill>
            <a:prstDash val="solid"/>
            <a:round/>
            <a:headEnd type="none" w="med" len="med"/>
            <a:tailEnd type="triangle" w="med" len="med"/>
          </a:ln>
        </p:spPr>
      </p:cxnSp>
      <p:cxnSp>
        <p:nvCxnSpPr>
          <p:cNvPr id="155" name="Google Shape;155;p21"/>
          <p:cNvCxnSpPr/>
          <p:nvPr/>
        </p:nvCxnSpPr>
        <p:spPr>
          <a:xfrm rot="10800000">
            <a:off x="3791625" y="2979675"/>
            <a:ext cx="3639900" cy="779400"/>
          </a:xfrm>
          <a:prstGeom prst="straightConnector1">
            <a:avLst/>
          </a:prstGeom>
          <a:noFill/>
          <a:ln w="9525" cap="flat" cmpd="sng">
            <a:solidFill>
              <a:schemeClr val="dk2"/>
            </a:solidFill>
            <a:prstDash val="solid"/>
            <a:round/>
            <a:headEnd type="none" w="med" len="med"/>
            <a:tailEnd type="triangle" w="med" len="med"/>
          </a:ln>
        </p:spPr>
      </p:cxnSp>
      <p:pic>
        <p:nvPicPr>
          <p:cNvPr id="156" name="Google Shape;156;p21"/>
          <p:cNvPicPr preferRelativeResize="0"/>
          <p:nvPr/>
        </p:nvPicPr>
        <p:blipFill>
          <a:blip r:embed="rId2"/>
          <a:stretch>
            <a:fillRect/>
          </a:stretch>
        </p:blipFill>
        <p:spPr>
          <a:xfrm>
            <a:off x="7791700" y="0"/>
            <a:ext cx="1121395" cy="53520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8857</Words>
  <Application>WPS Presentation</Application>
  <PresentationFormat/>
  <Paragraphs>220</Paragraphs>
  <Slides>25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Arial</vt:lpstr>
      <vt:lpstr>SimSun</vt:lpstr>
      <vt:lpstr>Wingdings</vt:lpstr>
      <vt:lpstr>Arial</vt:lpstr>
      <vt:lpstr>Raleway</vt:lpstr>
      <vt:lpstr>Lato</vt:lpstr>
      <vt:lpstr>Maven Pro</vt:lpstr>
      <vt:lpstr>Microsoft YaHei</vt:lpstr>
      <vt:lpstr>Arial Unicode MS</vt:lpstr>
      <vt:lpstr>Nunito</vt:lpstr>
      <vt:lpstr>Trebuchet MS</vt:lpstr>
      <vt:lpstr>Streamline</vt:lpstr>
      <vt:lpstr>navigation </vt:lpstr>
      <vt:lpstr>INTRODUCTION</vt:lpstr>
      <vt:lpstr>PURPOSE OF STUDY:</vt:lpstr>
      <vt:lpstr>LITERATURE SURVEY</vt:lpstr>
      <vt:lpstr>NAVIGATION ISSUES</vt:lpstr>
      <vt:lpstr>WHAT IS ROS?</vt:lpstr>
      <vt:lpstr>TOOLS AND CAPABILITIES OF ROS</vt:lpstr>
      <vt:lpstr>WHAT IS GAZEBO ?</vt:lpstr>
      <vt:lpstr>SIMULATED ENVIRONMENT IN GAZEBO</vt:lpstr>
      <vt:lpstr>WHAT IS SLAM?</vt:lpstr>
      <vt:lpstr>REQUIREMENTS FOR SLAM:</vt:lpstr>
      <vt:lpstr>MAPPING</vt:lpstr>
      <vt:lpstr>GENERATED MAP</vt:lpstr>
      <vt:lpstr>LOCALIZATION</vt:lpstr>
      <vt:lpstr>AMCL(Adaptive Monte Carlo Localization )</vt:lpstr>
      <vt:lpstr>LOCALIZED TURTLEBOT</vt:lpstr>
      <vt:lpstr>AUTONOMOUS NAVIGATION RESULTS</vt:lpstr>
      <vt:lpstr>Components</vt:lpstr>
      <vt:lpstr>Hardware Design</vt:lpstr>
      <vt:lpstr>Design Approach</vt:lpstr>
      <vt:lpstr>Completed Robot Hardware</vt:lpstr>
      <vt:lpstr>CONCLUSION</vt:lpstr>
      <vt:lpstr>REFERENCES</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ROS based SLAM implementation for Autonomousnavigation </dc:title>
  <dc:creator/>
  <cp:lastModifiedBy>pranj</cp:lastModifiedBy>
  <cp:revision>1</cp:revision>
  <dcterms:created xsi:type="dcterms:W3CDTF">2024-11-15T05:48:25Z</dcterms:created>
  <dcterms:modified xsi:type="dcterms:W3CDTF">2024-11-15T05:48:25Z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C8B28868ACC44F318998B8B0762BB93A_12</vt:lpwstr>
  </property>
  <property fmtid="{D5CDD505-2E9C-101B-9397-08002B2CF9AE}" pid="3" name="KSOProductBuildVer">
    <vt:lpwstr>1033-12.2.0.18607</vt:lpwstr>
  </property>
</Properties>
</file>